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Otsikkodia">
    <p:spTree>
      <p:nvGrpSpPr>
        <p:cNvPr id="1" name=""/>
        <p:cNvGrpSpPr/>
        <p:nvPr/>
      </p:nvGrpSpPr>
      <p:grpSpPr>
        <a:xfrm>
          <a:off x="0" y="0"/>
          <a:ext cx="0" cy="0"/>
          <a:chOff x="0" y="0"/>
          <a:chExt cx="0" cy="0"/>
        </a:xfrm>
      </p:grpSpPr>
      <p:sp>
        <p:nvSpPr>
          <p:cNvPr id="11" name="Otsikkoteksti"/>
          <p:cNvSpPr txBox="1"/>
          <p:nvPr>
            <p:ph type="title"/>
          </p:nvPr>
        </p:nvSpPr>
        <p:spPr>
          <a:xfrm>
            <a:off x="1524000" y="1122362"/>
            <a:ext cx="9144000" cy="2387601"/>
          </a:xfrm>
          <a:prstGeom prst="rect">
            <a:avLst/>
          </a:prstGeom>
        </p:spPr>
        <p:txBody>
          <a:bodyPr anchor="b"/>
          <a:lstStyle>
            <a:lvl1pPr algn="ctr">
              <a:defRPr sz="6000"/>
            </a:lvl1pPr>
          </a:lstStyle>
          <a:p>
            <a:pPr/>
            <a:r>
              <a:t>Otsikkoteksti</a:t>
            </a:r>
          </a:p>
        </p:txBody>
      </p:sp>
      <p:sp>
        <p:nvSpPr>
          <p:cNvPr id="12" name="Leipätekstin taso yksi…"/>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13"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tsikko ja sisältö">
    <p:spTree>
      <p:nvGrpSpPr>
        <p:cNvPr id="1" name=""/>
        <p:cNvGrpSpPr/>
        <p:nvPr/>
      </p:nvGrpSpPr>
      <p:grpSpPr>
        <a:xfrm>
          <a:off x="0" y="0"/>
          <a:ext cx="0" cy="0"/>
          <a:chOff x="0" y="0"/>
          <a:chExt cx="0" cy="0"/>
        </a:xfrm>
      </p:grpSpPr>
      <p:sp>
        <p:nvSpPr>
          <p:cNvPr id="20" name="Otsikkoteksti"/>
          <p:cNvSpPr txBox="1"/>
          <p:nvPr>
            <p:ph type="title"/>
          </p:nvPr>
        </p:nvSpPr>
        <p:spPr>
          <a:prstGeom prst="rect">
            <a:avLst/>
          </a:prstGeom>
        </p:spPr>
        <p:txBody>
          <a:bodyPr/>
          <a:lstStyle/>
          <a:p>
            <a:pPr/>
            <a:r>
              <a:t>Otsikkoteksti</a:t>
            </a:r>
          </a:p>
        </p:txBody>
      </p:sp>
      <p:sp>
        <p:nvSpPr>
          <p:cNvPr id="21" name="Leipätekstin taso yksi…"/>
          <p:cNvSpPr txBox="1"/>
          <p:nvPr>
            <p:ph type="body" idx="1"/>
          </p:nvPr>
        </p:nvSpPr>
        <p:spPr>
          <a:prstGeom prst="rect">
            <a:avLst/>
          </a:prstGeom>
        </p:spPr>
        <p:txBody>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22"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san ylätunniste">
    <p:spTree>
      <p:nvGrpSpPr>
        <p:cNvPr id="1" name=""/>
        <p:cNvGrpSpPr/>
        <p:nvPr/>
      </p:nvGrpSpPr>
      <p:grpSpPr>
        <a:xfrm>
          <a:off x="0" y="0"/>
          <a:ext cx="0" cy="0"/>
          <a:chOff x="0" y="0"/>
          <a:chExt cx="0" cy="0"/>
        </a:xfrm>
      </p:grpSpPr>
      <p:sp>
        <p:nvSpPr>
          <p:cNvPr id="29" name="Otsikkoteksti"/>
          <p:cNvSpPr txBox="1"/>
          <p:nvPr>
            <p:ph type="title"/>
          </p:nvPr>
        </p:nvSpPr>
        <p:spPr>
          <a:xfrm>
            <a:off x="831850" y="1709738"/>
            <a:ext cx="10515600" cy="2852737"/>
          </a:xfrm>
          <a:prstGeom prst="rect">
            <a:avLst/>
          </a:prstGeom>
        </p:spPr>
        <p:txBody>
          <a:bodyPr anchor="b"/>
          <a:lstStyle>
            <a:lvl1pPr>
              <a:defRPr sz="6000"/>
            </a:lvl1pPr>
          </a:lstStyle>
          <a:p>
            <a:pPr/>
            <a:r>
              <a:t>Otsikkoteksti</a:t>
            </a:r>
          </a:p>
        </p:txBody>
      </p:sp>
      <p:sp>
        <p:nvSpPr>
          <p:cNvPr id="30" name="Leipätekstin taso yksi…"/>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31"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aksi sisältökohdetta">
    <p:spTree>
      <p:nvGrpSpPr>
        <p:cNvPr id="1" name=""/>
        <p:cNvGrpSpPr/>
        <p:nvPr/>
      </p:nvGrpSpPr>
      <p:grpSpPr>
        <a:xfrm>
          <a:off x="0" y="0"/>
          <a:ext cx="0" cy="0"/>
          <a:chOff x="0" y="0"/>
          <a:chExt cx="0" cy="0"/>
        </a:xfrm>
      </p:grpSpPr>
      <p:sp>
        <p:nvSpPr>
          <p:cNvPr id="38" name="Otsikkoteksti"/>
          <p:cNvSpPr txBox="1"/>
          <p:nvPr>
            <p:ph type="title"/>
          </p:nvPr>
        </p:nvSpPr>
        <p:spPr>
          <a:prstGeom prst="rect">
            <a:avLst/>
          </a:prstGeom>
        </p:spPr>
        <p:txBody>
          <a:bodyPr/>
          <a:lstStyle/>
          <a:p>
            <a:pPr/>
            <a:r>
              <a:t>Otsikkoteksti</a:t>
            </a:r>
          </a:p>
        </p:txBody>
      </p:sp>
      <p:sp>
        <p:nvSpPr>
          <p:cNvPr id="39" name="Leipätekstin taso yksi…"/>
          <p:cNvSpPr txBox="1"/>
          <p:nvPr>
            <p:ph type="body" sz="half" idx="1"/>
          </p:nvPr>
        </p:nvSpPr>
        <p:spPr>
          <a:xfrm>
            <a:off x="838200" y="1825625"/>
            <a:ext cx="5181600" cy="4351338"/>
          </a:xfrm>
          <a:prstGeom prst="rect">
            <a:avLst/>
          </a:prstGeom>
        </p:spPr>
        <p:txBody>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0"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ailu">
    <p:spTree>
      <p:nvGrpSpPr>
        <p:cNvPr id="1" name=""/>
        <p:cNvGrpSpPr/>
        <p:nvPr/>
      </p:nvGrpSpPr>
      <p:grpSpPr>
        <a:xfrm>
          <a:off x="0" y="0"/>
          <a:ext cx="0" cy="0"/>
          <a:chOff x="0" y="0"/>
          <a:chExt cx="0" cy="0"/>
        </a:xfrm>
      </p:grpSpPr>
      <p:sp>
        <p:nvSpPr>
          <p:cNvPr id="47" name="Otsikkoteksti"/>
          <p:cNvSpPr txBox="1"/>
          <p:nvPr>
            <p:ph type="title"/>
          </p:nvPr>
        </p:nvSpPr>
        <p:spPr>
          <a:xfrm>
            <a:off x="839787" y="365125"/>
            <a:ext cx="10515601" cy="1325563"/>
          </a:xfrm>
          <a:prstGeom prst="rect">
            <a:avLst/>
          </a:prstGeom>
        </p:spPr>
        <p:txBody>
          <a:bodyPr/>
          <a:lstStyle/>
          <a:p>
            <a:pPr/>
            <a:r>
              <a:t>Otsikkoteksti</a:t>
            </a:r>
          </a:p>
        </p:txBody>
      </p:sp>
      <p:sp>
        <p:nvSpPr>
          <p:cNvPr id="48" name="Leipätekstin taso yksi…"/>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ain otsikko">
    <p:spTree>
      <p:nvGrpSpPr>
        <p:cNvPr id="1" name=""/>
        <p:cNvGrpSpPr/>
        <p:nvPr/>
      </p:nvGrpSpPr>
      <p:grpSpPr>
        <a:xfrm>
          <a:off x="0" y="0"/>
          <a:ext cx="0" cy="0"/>
          <a:chOff x="0" y="0"/>
          <a:chExt cx="0" cy="0"/>
        </a:xfrm>
      </p:grpSpPr>
      <p:sp>
        <p:nvSpPr>
          <p:cNvPr id="57" name="Otsikkoteksti"/>
          <p:cNvSpPr txBox="1"/>
          <p:nvPr>
            <p:ph type="title"/>
          </p:nvPr>
        </p:nvSpPr>
        <p:spPr>
          <a:prstGeom prst="rect">
            <a:avLst/>
          </a:prstGeom>
        </p:spPr>
        <p:txBody>
          <a:bodyPr/>
          <a:lstStyle/>
          <a:p>
            <a:pPr/>
            <a:r>
              <a:t>Otsikkoteksti</a:t>
            </a:r>
          </a:p>
        </p:txBody>
      </p:sp>
      <p:sp>
        <p:nvSpPr>
          <p:cNvPr id="58"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hjä">
    <p:spTree>
      <p:nvGrpSpPr>
        <p:cNvPr id="1" name=""/>
        <p:cNvGrpSpPr/>
        <p:nvPr/>
      </p:nvGrpSpPr>
      <p:grpSpPr>
        <a:xfrm>
          <a:off x="0" y="0"/>
          <a:ext cx="0" cy="0"/>
          <a:chOff x="0" y="0"/>
          <a:chExt cx="0" cy="0"/>
        </a:xfrm>
      </p:grpSpPr>
      <p:sp>
        <p:nvSpPr>
          <p:cNvPr id="65"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uvatekstillinen sisältö">
    <p:spTree>
      <p:nvGrpSpPr>
        <p:cNvPr id="1" name=""/>
        <p:cNvGrpSpPr/>
        <p:nvPr/>
      </p:nvGrpSpPr>
      <p:grpSpPr>
        <a:xfrm>
          <a:off x="0" y="0"/>
          <a:ext cx="0" cy="0"/>
          <a:chOff x="0" y="0"/>
          <a:chExt cx="0" cy="0"/>
        </a:xfrm>
      </p:grpSpPr>
      <p:sp>
        <p:nvSpPr>
          <p:cNvPr id="72" name="Otsikkoteksti"/>
          <p:cNvSpPr txBox="1"/>
          <p:nvPr>
            <p:ph type="title"/>
          </p:nvPr>
        </p:nvSpPr>
        <p:spPr>
          <a:xfrm>
            <a:off x="839787" y="457200"/>
            <a:ext cx="3932239" cy="1600200"/>
          </a:xfrm>
          <a:prstGeom prst="rect">
            <a:avLst/>
          </a:prstGeom>
        </p:spPr>
        <p:txBody>
          <a:bodyPr anchor="b"/>
          <a:lstStyle>
            <a:lvl1pPr>
              <a:defRPr sz="3200"/>
            </a:lvl1pPr>
          </a:lstStyle>
          <a:p>
            <a:pPr/>
            <a:r>
              <a:t>Otsikkoteksti</a:t>
            </a:r>
          </a:p>
        </p:txBody>
      </p:sp>
      <p:sp>
        <p:nvSpPr>
          <p:cNvPr id="73" name="Leipätekstin taso yksi…"/>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Kuvatekstillinen kuva">
    <p:spTree>
      <p:nvGrpSpPr>
        <p:cNvPr id="1" name=""/>
        <p:cNvGrpSpPr/>
        <p:nvPr/>
      </p:nvGrpSpPr>
      <p:grpSpPr>
        <a:xfrm>
          <a:off x="0" y="0"/>
          <a:ext cx="0" cy="0"/>
          <a:chOff x="0" y="0"/>
          <a:chExt cx="0" cy="0"/>
        </a:xfrm>
      </p:grpSpPr>
      <p:sp>
        <p:nvSpPr>
          <p:cNvPr id="82" name="Otsikkoteksti"/>
          <p:cNvSpPr txBox="1"/>
          <p:nvPr>
            <p:ph type="title"/>
          </p:nvPr>
        </p:nvSpPr>
        <p:spPr>
          <a:xfrm>
            <a:off x="839787" y="457200"/>
            <a:ext cx="3932239" cy="1600200"/>
          </a:xfrm>
          <a:prstGeom prst="rect">
            <a:avLst/>
          </a:prstGeom>
        </p:spPr>
        <p:txBody>
          <a:bodyPr anchor="b"/>
          <a:lstStyle>
            <a:lvl1pPr>
              <a:defRPr sz="3200"/>
            </a:lvl1pPr>
          </a:lstStyle>
          <a:p>
            <a:pPr/>
            <a:r>
              <a:t>Otsikkoteksti</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Leipätekstin taso yksi…"/>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85" name="Dian numero"/>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Otsikkoteksti"/>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Otsikkoteksti</a:t>
            </a:r>
          </a:p>
        </p:txBody>
      </p:sp>
      <p:sp>
        <p:nvSpPr>
          <p:cNvPr id="3" name="Leipätekstin taso yksi…"/>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Leipätekstin taso yksi</a:t>
            </a:r>
          </a:p>
          <a:p>
            <a:pPr lvl="1"/>
            <a:r>
              <a:t>Leipätekstin taso kaksi</a:t>
            </a:r>
          </a:p>
          <a:p>
            <a:pPr lvl="2"/>
            <a:r>
              <a:t>Leipätekstin taso kolme</a:t>
            </a:r>
          </a:p>
          <a:p>
            <a:pPr lvl="3"/>
            <a:r>
              <a:t>Leipätekstin taso neljä</a:t>
            </a:r>
          </a:p>
          <a:p>
            <a:pPr lvl="4"/>
            <a:r>
              <a:t>Leipätekstin taso viisi</a:t>
            </a:r>
          </a:p>
        </p:txBody>
      </p:sp>
      <p:sp>
        <p:nvSpPr>
          <p:cNvPr id="4" name="Dian numero"/>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Otsikko 1"/>
          <p:cNvSpPr txBox="1"/>
          <p:nvPr>
            <p:ph type="title"/>
          </p:nvPr>
        </p:nvSpPr>
        <p:spPr>
          <a:prstGeom prst="rect">
            <a:avLst/>
          </a:prstGeom>
        </p:spPr>
        <p:txBody>
          <a:bodyPr/>
          <a:lstStyle/>
          <a:p>
            <a:pPr/>
            <a:r>
              <a:t>Mistä on hyvä pitch deck tehty ja mihin sitä tarvitaan?</a:t>
            </a:r>
          </a:p>
        </p:txBody>
      </p:sp>
      <p:sp>
        <p:nvSpPr>
          <p:cNvPr id="95" name="Tekstiruutu 2"/>
          <p:cNvSpPr txBox="1"/>
          <p:nvPr/>
        </p:nvSpPr>
        <p:spPr>
          <a:xfrm>
            <a:off x="723120" y="1809614"/>
            <a:ext cx="10515602" cy="44224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Pitch deck on työvälineesi, kun haluat esitellä yritystäsi innostavasti ja kiinnostavasti esimerkiksi rahoittajille tai yhteistyökumppaneille. Sisältöä kannattaa muokata sen mukaan, kenelle olet yritystäsi tai ideaasi esittelemässä. </a:t>
            </a:r>
          </a:p>
          <a:p>
            <a:pPr marL="285750" indent="-285750">
              <a:buSzPct val="100000"/>
              <a:buFont typeface="Arial"/>
              <a:buChar char="•"/>
            </a:pPr>
            <a:r>
              <a:t>Tähän pohjaan olemme koonneet ne asiat, joita hyvä pitch deck tyypillisesti sisältää.</a:t>
            </a:r>
          </a:p>
          <a:p>
            <a:pPr marL="285750" indent="-285750">
              <a:buSzPct val="100000"/>
              <a:buFont typeface="Arial"/>
              <a:buChar char="•"/>
            </a:pPr>
            <a:r>
              <a:t>Mieti, mikä tekee ideastasi erityisen.</a:t>
            </a:r>
          </a:p>
          <a:p>
            <a:pPr marL="285750" indent="-285750">
              <a:buSzPct val="100000"/>
              <a:buFont typeface="Arial"/>
              <a:buChar char="•"/>
            </a:pPr>
            <a:r>
              <a:t>Pohdi, minkä ison ongelman ideasi ratkaisee tai mitä merkittävää uutta yrityksesi voi tuoda asiakaskunnalleen, sidosryhmilleen tai vaikkapa ympäristölle yleensä.</a:t>
            </a:r>
          </a:p>
          <a:p>
            <a:pPr marL="285750" indent="-285750">
              <a:buSzPct val="100000"/>
              <a:buFont typeface="Arial"/>
              <a:buChar char="•"/>
            </a:pPr>
            <a:r>
              <a:t>Käytä yleisöäsi kiinnostavia kuvia, mahdollisesti myös videoita.</a:t>
            </a:r>
          </a:p>
          <a:p>
            <a:pPr marL="285750" indent="-285750">
              <a:buSzPct val="100000"/>
              <a:buFont typeface="Arial"/>
              <a:buChar char="•"/>
            </a:pPr>
            <a:r>
              <a:t>Tee lyhyt versio sekä sitä tarvittaessa selittävä laajempi versio.</a:t>
            </a:r>
          </a:p>
          <a:p>
            <a:pPr marL="285750" indent="-285750">
              <a:buSzPct val="100000"/>
              <a:buFont typeface="Arial"/>
              <a:buChar char="•"/>
            </a:pPr>
            <a:r>
              <a:t>Älä ole vaatimaton – pyri ajattelemaan isosti mahdollisuuksien kautta!</a:t>
            </a:r>
          </a:p>
          <a:p>
            <a:pPr marL="285750" indent="-285750">
              <a:buSzPct val="100000"/>
              <a:buFont typeface="Arial"/>
              <a:buChar char="•"/>
            </a:pPr>
            <a:r>
              <a:t>Muista – olet myymässä! Erinomainen myyntityö ratkaisee aina asiakkaan ongelmia tai tuo asiakkaalle uusia upeita mahdollisuuksia. Mitä ne ovat sinun tapauksessasi?</a:t>
            </a:r>
            <a:br/>
            <a:br/>
            <a:r>
              <a:t>TSEMPPIÄ ERINOMAISEN PITCHIN RAKENTAMISEEN. OHESSA SINULLE POHJA HYÖDYNNETTÄVÄKSI!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Otsikko 1"/>
          <p:cNvSpPr txBox="1"/>
          <p:nvPr/>
        </p:nvSpPr>
        <p:spPr>
          <a:xfrm>
            <a:off x="3657768" y="341111"/>
            <a:ext cx="4876464" cy="92333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cap="all" spc="700" sz="3200">
                <a:latin typeface="Gill Sans Nova"/>
                <a:ea typeface="Gill Sans Nova"/>
                <a:cs typeface="Gill Sans Nova"/>
                <a:sym typeface="Gill Sans Nova"/>
              </a:defRPr>
            </a:lvl1pPr>
          </a:lstStyle>
          <a:p>
            <a:pPr/>
            <a:r>
              <a:t>kilpailijat</a:t>
            </a:r>
          </a:p>
        </p:txBody>
      </p:sp>
      <p:sp>
        <p:nvSpPr>
          <p:cNvPr id="170" name="Tekstiruutu 10"/>
          <p:cNvSpPr txBox="1"/>
          <p:nvPr/>
        </p:nvSpPr>
        <p:spPr>
          <a:xfrm>
            <a:off x="233691" y="121731"/>
            <a:ext cx="2463789" cy="18626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defRPr sz="1600"/>
            </a:pPr>
            <a:r>
              <a:t>Kerro miksi teidän tuote tai palvelu on parempi kuin kilpailijoiden.</a:t>
            </a:r>
          </a:p>
          <a:p>
            <a:pPr marL="285750" indent="-285750">
              <a:buSzPct val="100000"/>
              <a:buFont typeface="Arial"/>
              <a:buChar char="•"/>
            </a:pPr>
          </a:p>
          <a:p>
            <a:pPr marL="285750" indent="-285750">
              <a:buSzPct val="100000"/>
              <a:buFont typeface="Arial"/>
              <a:buChar char="•"/>
              <a:defRPr sz="1600"/>
            </a:pPr>
            <a:r>
              <a:t>Voit esimerkiksi käyttää alla olevaa kilpailuetutaulukkoa</a:t>
            </a:r>
          </a:p>
        </p:txBody>
      </p:sp>
      <p:sp>
        <p:nvSpPr>
          <p:cNvPr id="171" name="Suorakulmio 6"/>
          <p:cNvSpPr/>
          <p:nvPr/>
        </p:nvSpPr>
        <p:spPr>
          <a:xfrm>
            <a:off x="2340217" y="1550444"/>
            <a:ext cx="3741193" cy="2139615"/>
          </a:xfrm>
          <a:prstGeom prst="rect">
            <a:avLst/>
          </a:prstGeom>
          <a:solidFill>
            <a:srgbClr val="FFFFFF"/>
          </a:solidFill>
          <a:ln w="12700">
            <a:solidFill>
              <a:srgbClr val="C7A9AD"/>
            </a:solidFill>
            <a:miter/>
          </a:ln>
        </p:spPr>
        <p:txBody>
          <a:bodyPr lIns="45719" rIns="45719" anchor="ctr"/>
          <a:lstStyle/>
          <a:p>
            <a:pPr algn="ctr"/>
          </a:p>
        </p:txBody>
      </p:sp>
      <p:sp>
        <p:nvSpPr>
          <p:cNvPr id="172" name="Suorakulmio 7"/>
          <p:cNvSpPr/>
          <p:nvPr/>
        </p:nvSpPr>
        <p:spPr>
          <a:xfrm>
            <a:off x="6096001" y="1550444"/>
            <a:ext cx="3741194" cy="2139616"/>
          </a:xfrm>
          <a:prstGeom prst="rect">
            <a:avLst/>
          </a:prstGeom>
          <a:solidFill>
            <a:srgbClr val="FFFFFF"/>
          </a:solidFill>
          <a:ln w="12700">
            <a:solidFill>
              <a:srgbClr val="C7A9AD"/>
            </a:solidFill>
            <a:miter/>
          </a:ln>
        </p:spPr>
        <p:txBody>
          <a:bodyPr lIns="45719" rIns="45719" anchor="ctr"/>
          <a:lstStyle/>
          <a:p>
            <a:pPr algn="ctr"/>
          </a:p>
        </p:txBody>
      </p:sp>
      <p:sp>
        <p:nvSpPr>
          <p:cNvPr id="173" name="Suorakulmio 8"/>
          <p:cNvSpPr/>
          <p:nvPr/>
        </p:nvSpPr>
        <p:spPr>
          <a:xfrm>
            <a:off x="6096000" y="3690058"/>
            <a:ext cx="3741193" cy="2139616"/>
          </a:xfrm>
          <a:prstGeom prst="rect">
            <a:avLst/>
          </a:prstGeom>
          <a:solidFill>
            <a:srgbClr val="FFFFFF"/>
          </a:solidFill>
          <a:ln w="12700">
            <a:solidFill>
              <a:srgbClr val="C7A9AD"/>
            </a:solidFill>
            <a:miter/>
          </a:ln>
        </p:spPr>
        <p:txBody>
          <a:bodyPr lIns="45719" rIns="45719" anchor="ctr"/>
          <a:lstStyle/>
          <a:p>
            <a:pPr algn="ctr"/>
          </a:p>
        </p:txBody>
      </p:sp>
      <p:sp>
        <p:nvSpPr>
          <p:cNvPr id="174" name="Suorakulmio 9"/>
          <p:cNvSpPr/>
          <p:nvPr/>
        </p:nvSpPr>
        <p:spPr>
          <a:xfrm>
            <a:off x="2340216" y="3690058"/>
            <a:ext cx="3741194" cy="2139616"/>
          </a:xfrm>
          <a:prstGeom prst="rect">
            <a:avLst/>
          </a:prstGeom>
          <a:solidFill>
            <a:srgbClr val="FFFFFF"/>
          </a:solidFill>
          <a:ln w="12700">
            <a:solidFill>
              <a:srgbClr val="C7A9AD"/>
            </a:solidFill>
            <a:miter/>
          </a:ln>
        </p:spPr>
        <p:txBody>
          <a:bodyPr lIns="45719" rIns="45719" anchor="ctr"/>
          <a:lstStyle/>
          <a:p>
            <a:pPr algn="ctr"/>
          </a:p>
        </p:txBody>
      </p:sp>
      <p:sp>
        <p:nvSpPr>
          <p:cNvPr id="175" name="Tekstiruutu 1"/>
          <p:cNvSpPr txBox="1"/>
          <p:nvPr/>
        </p:nvSpPr>
        <p:spPr>
          <a:xfrm>
            <a:off x="969847" y="2689388"/>
            <a:ext cx="1378056"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Minkälainen ratkaisu</a:t>
            </a:r>
          </a:p>
        </p:txBody>
      </p:sp>
      <p:sp>
        <p:nvSpPr>
          <p:cNvPr id="176" name="Tekstiruutu 12"/>
          <p:cNvSpPr txBox="1"/>
          <p:nvPr/>
        </p:nvSpPr>
        <p:spPr>
          <a:xfrm>
            <a:off x="969847" y="4853547"/>
            <a:ext cx="1378056"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Minkälainen ratkaisu</a:t>
            </a:r>
          </a:p>
        </p:txBody>
      </p:sp>
      <p:sp>
        <p:nvSpPr>
          <p:cNvPr id="177" name="Tekstiruutu 13"/>
          <p:cNvSpPr txBox="1"/>
          <p:nvPr/>
        </p:nvSpPr>
        <p:spPr>
          <a:xfrm>
            <a:off x="3703489" y="5829674"/>
            <a:ext cx="1378055"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Minkälainen ratkaisu</a:t>
            </a:r>
          </a:p>
        </p:txBody>
      </p:sp>
      <p:sp>
        <p:nvSpPr>
          <p:cNvPr id="178" name="Tekstiruutu 14"/>
          <p:cNvSpPr txBox="1"/>
          <p:nvPr/>
        </p:nvSpPr>
        <p:spPr>
          <a:xfrm>
            <a:off x="7416439" y="5829672"/>
            <a:ext cx="1378055"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Minkälainen ratkaisu</a:t>
            </a:r>
          </a:p>
        </p:txBody>
      </p:sp>
      <p:sp>
        <p:nvSpPr>
          <p:cNvPr id="179" name="Tekstiruutu 2"/>
          <p:cNvSpPr txBox="1"/>
          <p:nvPr/>
        </p:nvSpPr>
        <p:spPr>
          <a:xfrm>
            <a:off x="7429826" y="4726380"/>
            <a:ext cx="1351281"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Kilpailija 1</a:t>
            </a:r>
          </a:p>
        </p:txBody>
      </p:sp>
      <p:sp>
        <p:nvSpPr>
          <p:cNvPr id="180" name="Tekstiruutu 15"/>
          <p:cNvSpPr txBox="1"/>
          <p:nvPr/>
        </p:nvSpPr>
        <p:spPr>
          <a:xfrm>
            <a:off x="3431284" y="2640278"/>
            <a:ext cx="1351281"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Kilpailija 2</a:t>
            </a:r>
          </a:p>
        </p:txBody>
      </p:sp>
      <p:sp>
        <p:nvSpPr>
          <p:cNvPr id="181" name="Tekstiruutu 16"/>
          <p:cNvSpPr txBox="1"/>
          <p:nvPr/>
        </p:nvSpPr>
        <p:spPr>
          <a:xfrm>
            <a:off x="3120371" y="4897258"/>
            <a:ext cx="1351281"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Kilpailija 3</a:t>
            </a:r>
          </a:p>
        </p:txBody>
      </p:sp>
      <p:sp>
        <p:nvSpPr>
          <p:cNvPr id="182" name="Tekstiruutu 17"/>
          <p:cNvSpPr txBox="1"/>
          <p:nvPr/>
        </p:nvSpPr>
        <p:spPr>
          <a:xfrm>
            <a:off x="4181597" y="4421113"/>
            <a:ext cx="1351281"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Kilpailija 4</a:t>
            </a:r>
          </a:p>
        </p:txBody>
      </p:sp>
      <p:sp>
        <p:nvSpPr>
          <p:cNvPr id="183" name="Tekstiruutu 18"/>
          <p:cNvSpPr txBox="1"/>
          <p:nvPr/>
        </p:nvSpPr>
        <p:spPr>
          <a:xfrm>
            <a:off x="7254953" y="2640278"/>
            <a:ext cx="170102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a:latin typeface="Gill Sans Nova"/>
                <a:ea typeface="Gill Sans Nova"/>
                <a:cs typeface="Gill Sans Nova"/>
                <a:sym typeface="Gill Sans Nova"/>
              </a:defRPr>
            </a:lvl1pPr>
          </a:lstStyle>
          <a:p>
            <a:pPr/>
            <a:r>
              <a:t>Meidän yritys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9DFE1"/>
        </a:solidFill>
      </p:bgPr>
    </p:bg>
    <p:spTree>
      <p:nvGrpSpPr>
        <p:cNvPr id="1" name=""/>
        <p:cNvGrpSpPr/>
        <p:nvPr/>
      </p:nvGrpSpPr>
      <p:grpSpPr>
        <a:xfrm>
          <a:off x="0" y="0"/>
          <a:ext cx="0" cy="0"/>
          <a:chOff x="0" y="0"/>
          <a:chExt cx="0" cy="0"/>
        </a:xfrm>
      </p:grpSpPr>
      <p:sp>
        <p:nvSpPr>
          <p:cNvPr id="185" name="Suorakulmio 9"/>
          <p:cNvSpPr/>
          <p:nvPr/>
        </p:nvSpPr>
        <p:spPr>
          <a:xfrm>
            <a:off x="716279" y="447039"/>
            <a:ext cx="10759442" cy="5963922"/>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186" name="Otsikko 1"/>
          <p:cNvSpPr txBox="1"/>
          <p:nvPr/>
        </p:nvSpPr>
        <p:spPr>
          <a:xfrm>
            <a:off x="4942764" y="1074588"/>
            <a:ext cx="6464377" cy="100661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gn="ctr">
              <a:defRPr b="1" cap="all" spc="700" sz="2800">
                <a:latin typeface="Gill Sans Nova"/>
                <a:ea typeface="Gill Sans Nova"/>
                <a:cs typeface="Gill Sans Nova"/>
                <a:sym typeface="Gill Sans Nova"/>
              </a:defRPr>
            </a:lvl1pPr>
          </a:lstStyle>
          <a:p>
            <a:pPr/>
            <a:r>
              <a:t>TEEMAAN SOPIVA OTSIKKO</a:t>
            </a:r>
          </a:p>
        </p:txBody>
      </p:sp>
      <p:sp>
        <p:nvSpPr>
          <p:cNvPr id="187" name="Tekstin paikkamerkki 3"/>
          <p:cNvSpPr txBox="1"/>
          <p:nvPr/>
        </p:nvSpPr>
        <p:spPr>
          <a:xfrm>
            <a:off x="6667674" y="2808449"/>
            <a:ext cx="2687584" cy="20864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nSpc>
                <a:spcPct val="104999"/>
              </a:lnSpc>
              <a:spcBef>
                <a:spcPts val="900"/>
              </a:spcBef>
              <a:defRPr b="1" sz="1600">
                <a:latin typeface="Gill Sans Nova"/>
                <a:ea typeface="Gill Sans Nova"/>
                <a:cs typeface="Gill Sans Nova"/>
                <a:sym typeface="Gill Sans Nova"/>
              </a:defRPr>
            </a:lvl1pPr>
          </a:lstStyle>
          <a:p>
            <a:pPr/>
            <a:r>
              <a:t>Lisää tähän iskulause markkinapotentiaalista tai kilpailutilanteen tuomasta edusta, teidän erikoisuudestanne.</a:t>
            </a:r>
          </a:p>
        </p:txBody>
      </p:sp>
      <p:grpSp>
        <p:nvGrpSpPr>
          <p:cNvPr id="190" name="Suorakulmio 4"/>
          <p:cNvGrpSpPr/>
          <p:nvPr/>
        </p:nvGrpSpPr>
        <p:grpSpPr>
          <a:xfrm>
            <a:off x="716279" y="447039"/>
            <a:ext cx="4302761" cy="5963922"/>
            <a:chOff x="0" y="0"/>
            <a:chExt cx="4302759" cy="5963920"/>
          </a:xfrm>
        </p:grpSpPr>
        <p:sp>
          <p:nvSpPr>
            <p:cNvPr id="188" name="Suorakulmio"/>
            <p:cNvSpPr/>
            <p:nvPr/>
          </p:nvSpPr>
          <p:spPr>
            <a:xfrm>
              <a:off x="-1" y="-1"/>
              <a:ext cx="4302761" cy="5963922"/>
            </a:xfrm>
            <a:prstGeom prst="rect">
              <a:avLst/>
            </a:prstGeom>
            <a:solidFill>
              <a:srgbClr val="F2F2F2"/>
            </a:solidFill>
            <a:ln w="12700" cap="flat">
              <a:solidFill>
                <a:srgbClr val="000000"/>
              </a:solidFill>
              <a:prstDash val="solid"/>
              <a:miter lim="800000"/>
            </a:ln>
            <a:effectLst/>
          </p:spPr>
          <p:txBody>
            <a:bodyPr wrap="square" lIns="45719" tIns="45719" rIns="45719" bIns="45719" numCol="1" anchor="ctr">
              <a:noAutofit/>
            </a:bodyPr>
            <a:lstStyle/>
            <a:p>
              <a:pPr algn="ctr"/>
            </a:p>
          </p:txBody>
        </p:sp>
        <p:sp>
          <p:nvSpPr>
            <p:cNvPr id="189" name="Lisää tähän teemaan sopiva kuva tai video."/>
            <p:cNvSpPr txBox="1"/>
            <p:nvPr/>
          </p:nvSpPr>
          <p:spPr>
            <a:xfrm>
              <a:off x="404932" y="2656840"/>
              <a:ext cx="3253677" cy="650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latin typeface="Gill Sans Nova"/>
                  <a:ea typeface="Gill Sans Nova"/>
                  <a:cs typeface="Gill Sans Nova"/>
                  <a:sym typeface="Gill Sans Nova"/>
                </a:defRPr>
              </a:lvl1pPr>
            </a:lstStyle>
            <a:p>
              <a:pPr/>
              <a:r>
                <a:t>Lisää tähän teemaan sopiva kuva tai video.</a:t>
              </a:r>
            </a:p>
          </p:txBody>
        </p:sp>
      </p:gr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04" name="Ryhmä 6"/>
          <p:cNvGrpSpPr/>
          <p:nvPr/>
        </p:nvGrpSpPr>
        <p:grpSpPr>
          <a:xfrm>
            <a:off x="1294361" y="2806490"/>
            <a:ext cx="7593776" cy="2952114"/>
            <a:chOff x="0" y="0"/>
            <a:chExt cx="7593774" cy="2952112"/>
          </a:xfrm>
        </p:grpSpPr>
        <p:sp>
          <p:nvSpPr>
            <p:cNvPr id="192" name="L-muoto 8"/>
            <p:cNvSpPr/>
            <p:nvPr/>
          </p:nvSpPr>
          <p:spPr>
            <a:xfrm rot="5400000">
              <a:off x="347577" y="1557580"/>
              <a:ext cx="1046955" cy="1742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480" y="0"/>
                  </a:lnTo>
                  <a:lnTo>
                    <a:pt x="3480" y="19507"/>
                  </a:lnTo>
                  <a:lnTo>
                    <a:pt x="21600" y="19507"/>
                  </a:lnTo>
                  <a:lnTo>
                    <a:pt x="21600" y="21600"/>
                  </a:lnTo>
                  <a:lnTo>
                    <a:pt x="0" y="21600"/>
                  </a:lnTo>
                  <a:close/>
                </a:path>
              </a:pathLst>
            </a:custGeom>
            <a:solidFill>
              <a:srgbClr val="EEEEEE"/>
            </a:solidFill>
            <a:ln w="12700" cap="flat">
              <a:noFill/>
              <a:miter lim="400000"/>
            </a:ln>
            <a:effectLst/>
          </p:spPr>
          <p:txBody>
            <a:bodyPr wrap="square" lIns="45719" tIns="45719" rIns="45719" bIns="45719" numCol="1" anchor="t">
              <a:noAutofit/>
            </a:bodyPr>
            <a:lstStyle/>
            <a:p>
              <a:pPr/>
            </a:p>
          </p:txBody>
        </p:sp>
        <p:sp>
          <p:nvSpPr>
            <p:cNvPr id="193" name="Vapaamuotoinen: Muoto 9"/>
            <p:cNvSpPr txBox="1"/>
            <p:nvPr/>
          </p:nvSpPr>
          <p:spPr>
            <a:xfrm>
              <a:off x="137462" y="2073342"/>
              <a:ext cx="1829707" cy="8585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spAutoFit/>
            </a:bodyPr>
            <a:lstStyle>
              <a:lvl1pPr marL="285750" indent="-285750" defTabSz="1066800">
                <a:lnSpc>
                  <a:spcPct val="90000"/>
                </a:lnSpc>
                <a:spcBef>
                  <a:spcPts val="600"/>
                </a:spcBef>
                <a:buSzPct val="100000"/>
                <a:buFont typeface="Arial"/>
                <a:buChar char="•"/>
                <a:defRPr sz="1600">
                  <a:latin typeface="Arial Nova"/>
                  <a:ea typeface="Arial Nova"/>
                  <a:cs typeface="Arial Nova"/>
                  <a:sym typeface="Arial Nova"/>
                </a:defRPr>
              </a:lvl1pPr>
            </a:lstStyle>
            <a:p>
              <a:pPr/>
              <a:r>
                <a:t>Kirjoita tänne kasvusuunnitelmistanne</a:t>
              </a:r>
            </a:p>
          </p:txBody>
        </p:sp>
        <p:sp>
          <p:nvSpPr>
            <p:cNvPr id="194" name="Tasakylkinen kolmio 10"/>
            <p:cNvSpPr/>
            <p:nvPr/>
          </p:nvSpPr>
          <p:spPr>
            <a:xfrm>
              <a:off x="1448848" y="1429325"/>
              <a:ext cx="296753" cy="2967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rgbClr val="EEEEEE"/>
            </a:solidFill>
            <a:ln w="12700" cap="flat">
              <a:noFill/>
              <a:miter lim="400000"/>
            </a:ln>
            <a:effectLst/>
          </p:spPr>
          <p:txBody>
            <a:bodyPr wrap="square" lIns="45719" tIns="45719" rIns="45719" bIns="45719" numCol="1" anchor="t">
              <a:noAutofit/>
            </a:bodyPr>
            <a:lstStyle/>
            <a:p>
              <a:pPr/>
            </a:p>
          </p:txBody>
        </p:sp>
        <p:sp>
          <p:nvSpPr>
            <p:cNvPr id="195" name="L-muoto 11"/>
            <p:cNvSpPr/>
            <p:nvPr/>
          </p:nvSpPr>
          <p:spPr>
            <a:xfrm rot="5400000">
              <a:off x="2272974" y="1081140"/>
              <a:ext cx="1046955" cy="17421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480" y="0"/>
                  </a:lnTo>
                  <a:lnTo>
                    <a:pt x="3480" y="19507"/>
                  </a:lnTo>
                  <a:lnTo>
                    <a:pt x="21600" y="19507"/>
                  </a:lnTo>
                  <a:lnTo>
                    <a:pt x="21600" y="21600"/>
                  </a:lnTo>
                  <a:lnTo>
                    <a:pt x="0" y="21600"/>
                  </a:lnTo>
                  <a:close/>
                </a:path>
              </a:pathLst>
            </a:custGeom>
            <a:solidFill>
              <a:srgbClr val="E8E8E8"/>
            </a:solidFill>
            <a:ln w="12700" cap="flat">
              <a:noFill/>
              <a:miter lim="400000"/>
            </a:ln>
            <a:effectLst/>
          </p:spPr>
          <p:txBody>
            <a:bodyPr wrap="square" lIns="45719" tIns="45719" rIns="45719" bIns="45719" numCol="1" anchor="t">
              <a:noAutofit/>
            </a:bodyPr>
            <a:lstStyle/>
            <a:p>
              <a:pPr/>
            </a:p>
          </p:txBody>
        </p:sp>
        <p:sp>
          <p:nvSpPr>
            <p:cNvPr id="196" name="Vapaamuotoinen: Muoto 12"/>
            <p:cNvSpPr txBox="1"/>
            <p:nvPr/>
          </p:nvSpPr>
          <p:spPr>
            <a:xfrm>
              <a:off x="2058811" y="1603081"/>
              <a:ext cx="1829706" cy="4241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spAutoFit/>
            </a:bodyPr>
            <a:lstStyle>
              <a:lvl1pPr marL="285750" indent="-285750" defTabSz="1066800">
                <a:lnSpc>
                  <a:spcPct val="90000"/>
                </a:lnSpc>
                <a:spcBef>
                  <a:spcPts val="600"/>
                </a:spcBef>
                <a:buSzPct val="100000"/>
                <a:buFont typeface="Arial"/>
                <a:buChar char="•"/>
                <a:defRPr sz="1600">
                  <a:latin typeface="Arial Nova"/>
                  <a:ea typeface="Arial Nova"/>
                  <a:cs typeface="Arial Nova"/>
                  <a:sym typeface="Arial Nova"/>
                </a:defRPr>
              </a:lvl1pPr>
            </a:lstStyle>
            <a:p>
              <a:pPr/>
              <a:r>
                <a:t>tänne</a:t>
              </a:r>
            </a:p>
          </p:txBody>
        </p:sp>
        <p:sp>
          <p:nvSpPr>
            <p:cNvPr id="197" name="Tasakylkinen kolmio 13"/>
            <p:cNvSpPr/>
            <p:nvPr/>
          </p:nvSpPr>
          <p:spPr>
            <a:xfrm>
              <a:off x="3374245" y="952883"/>
              <a:ext cx="296753" cy="2967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rgbClr val="E8E8E8"/>
            </a:solidFill>
            <a:ln w="12700" cap="flat">
              <a:noFill/>
              <a:miter lim="400000"/>
            </a:ln>
            <a:effectLst/>
          </p:spPr>
          <p:txBody>
            <a:bodyPr wrap="square" lIns="45719" tIns="45719" rIns="45719" bIns="45719" numCol="1" anchor="t">
              <a:noAutofit/>
            </a:bodyPr>
            <a:lstStyle/>
            <a:p>
              <a:pPr/>
            </a:p>
          </p:txBody>
        </p:sp>
        <p:sp>
          <p:nvSpPr>
            <p:cNvPr id="198" name="L-muoto 14"/>
            <p:cNvSpPr/>
            <p:nvPr/>
          </p:nvSpPr>
          <p:spPr>
            <a:xfrm rot="5400000">
              <a:off x="4198371" y="604698"/>
              <a:ext cx="1046955" cy="17421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480" y="0"/>
                  </a:lnTo>
                  <a:lnTo>
                    <a:pt x="3480" y="19507"/>
                  </a:lnTo>
                  <a:lnTo>
                    <a:pt x="21600" y="19507"/>
                  </a:lnTo>
                  <a:lnTo>
                    <a:pt x="21600" y="21600"/>
                  </a:lnTo>
                  <a:lnTo>
                    <a:pt x="0" y="21600"/>
                  </a:lnTo>
                  <a:close/>
                </a:path>
              </a:pathLst>
            </a:custGeom>
            <a:solidFill>
              <a:srgbClr val="E2E2E2"/>
            </a:solidFill>
            <a:ln w="12700" cap="flat">
              <a:noFill/>
              <a:miter lim="400000"/>
            </a:ln>
            <a:effectLst/>
          </p:spPr>
          <p:txBody>
            <a:bodyPr wrap="square" lIns="45719" tIns="45719" rIns="45719" bIns="45719" numCol="1" anchor="t">
              <a:noAutofit/>
            </a:bodyPr>
            <a:lstStyle/>
            <a:p>
              <a:pPr/>
            </a:p>
          </p:txBody>
        </p:sp>
        <p:sp>
          <p:nvSpPr>
            <p:cNvPr id="199" name="Vapaamuotoinen: Muoto 15"/>
            <p:cNvSpPr txBox="1"/>
            <p:nvPr/>
          </p:nvSpPr>
          <p:spPr>
            <a:xfrm>
              <a:off x="3979972" y="1125213"/>
              <a:ext cx="1906705" cy="42418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spAutoFit/>
            </a:bodyPr>
            <a:lstStyle>
              <a:lvl1pPr marL="342900" indent="-342900" defTabSz="1066800">
                <a:lnSpc>
                  <a:spcPct val="90000"/>
                </a:lnSpc>
                <a:spcBef>
                  <a:spcPts val="600"/>
                </a:spcBef>
                <a:buSzPct val="100000"/>
                <a:buFont typeface="Arial"/>
                <a:buChar char="•"/>
                <a:defRPr sz="1600">
                  <a:latin typeface="Arial Nova"/>
                  <a:ea typeface="Arial Nova"/>
                  <a:cs typeface="Arial Nova"/>
                  <a:sym typeface="Arial Nova"/>
                </a:defRPr>
              </a:lvl1pPr>
            </a:lstStyle>
            <a:p>
              <a:pPr/>
              <a:r>
                <a:t>tänne</a:t>
              </a:r>
            </a:p>
          </p:txBody>
        </p:sp>
        <p:sp>
          <p:nvSpPr>
            <p:cNvPr id="200" name="Tasakylkinen kolmio 16"/>
            <p:cNvSpPr/>
            <p:nvPr/>
          </p:nvSpPr>
          <p:spPr>
            <a:xfrm>
              <a:off x="5299643" y="476441"/>
              <a:ext cx="296753" cy="2967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rgbClr val="E2E2E2"/>
            </a:solidFill>
            <a:ln w="12700" cap="flat">
              <a:noFill/>
              <a:miter lim="400000"/>
            </a:ln>
            <a:effectLst/>
          </p:spPr>
          <p:txBody>
            <a:bodyPr wrap="square" lIns="45719" tIns="45719" rIns="45719" bIns="45719" numCol="1" anchor="t">
              <a:noAutofit/>
            </a:bodyPr>
            <a:lstStyle/>
            <a:p>
              <a:pPr/>
            </a:p>
          </p:txBody>
        </p:sp>
        <p:sp>
          <p:nvSpPr>
            <p:cNvPr id="201" name="L-muoto 17"/>
            <p:cNvSpPr/>
            <p:nvPr/>
          </p:nvSpPr>
          <p:spPr>
            <a:xfrm rot="5400000">
              <a:off x="6123769" y="128256"/>
              <a:ext cx="1046955" cy="17421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480" y="0"/>
                  </a:lnTo>
                  <a:lnTo>
                    <a:pt x="3480" y="19507"/>
                  </a:lnTo>
                  <a:lnTo>
                    <a:pt x="21600" y="19507"/>
                  </a:lnTo>
                  <a:lnTo>
                    <a:pt x="21600" y="21600"/>
                  </a:lnTo>
                  <a:lnTo>
                    <a:pt x="0" y="21600"/>
                  </a:lnTo>
                  <a:close/>
                </a:path>
              </a:pathLst>
            </a:custGeom>
            <a:solidFill>
              <a:srgbClr val="DEDEDE"/>
            </a:solidFill>
            <a:ln w="12700" cap="flat">
              <a:noFill/>
              <a:miter lim="400000"/>
            </a:ln>
            <a:effectLst/>
          </p:spPr>
          <p:txBody>
            <a:bodyPr wrap="square" lIns="45719" tIns="45719" rIns="45719" bIns="45719" numCol="1" anchor="t">
              <a:noAutofit/>
            </a:bodyPr>
            <a:lstStyle/>
            <a:p>
              <a:pPr/>
            </a:p>
          </p:txBody>
        </p:sp>
        <p:sp>
          <p:nvSpPr>
            <p:cNvPr id="202" name="Vapaamuotoinen: Muoto 18"/>
            <p:cNvSpPr txBox="1"/>
            <p:nvPr/>
          </p:nvSpPr>
          <p:spPr>
            <a:xfrm>
              <a:off x="5949006" y="648771"/>
              <a:ext cx="1644769" cy="4241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9" tIns="91439" rIns="91439" bIns="91439" numCol="1" anchor="t">
              <a:spAutoFit/>
            </a:bodyPr>
            <a:lstStyle>
              <a:lvl1pPr marL="342900" indent="-342900" defTabSz="1066800">
                <a:lnSpc>
                  <a:spcPct val="90000"/>
                </a:lnSpc>
                <a:spcBef>
                  <a:spcPts val="600"/>
                </a:spcBef>
                <a:buSzPct val="100000"/>
                <a:buFont typeface="Arial"/>
                <a:buChar char="•"/>
                <a:defRPr sz="1600">
                  <a:latin typeface="Arial Nova"/>
                  <a:ea typeface="Arial Nova"/>
                  <a:cs typeface="Arial Nova"/>
                  <a:sym typeface="Arial Nova"/>
                </a:defRPr>
              </a:lvl1pPr>
            </a:lstStyle>
            <a:p>
              <a:pPr/>
              <a:r>
                <a:t>tänne</a:t>
              </a:r>
            </a:p>
          </p:txBody>
        </p:sp>
        <p:sp>
          <p:nvSpPr>
            <p:cNvPr id="203" name="Tasakylkinen kolmio 19"/>
            <p:cNvSpPr/>
            <p:nvPr/>
          </p:nvSpPr>
          <p:spPr>
            <a:xfrm>
              <a:off x="7225040" y="0"/>
              <a:ext cx="296753" cy="2967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0"/>
                  </a:lnTo>
                  <a:lnTo>
                    <a:pt x="21600" y="21600"/>
                  </a:lnTo>
                  <a:close/>
                </a:path>
              </a:pathLst>
            </a:custGeom>
            <a:solidFill>
              <a:srgbClr val="DEDEDE"/>
            </a:soli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205" name="Tekstiruutu 7"/>
          <p:cNvSpPr txBox="1"/>
          <p:nvPr/>
        </p:nvSpPr>
        <p:spPr>
          <a:xfrm>
            <a:off x="513011" y="536030"/>
            <a:ext cx="8253932" cy="71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cap="all" spc="750" sz="4100">
                <a:latin typeface="Gill Sans Nova"/>
                <a:ea typeface="Gill Sans Nova"/>
                <a:cs typeface="Gill Sans Nova"/>
                <a:sym typeface="Gill Sans Nova"/>
              </a:defRPr>
            </a:lvl1pPr>
          </a:lstStyle>
          <a:p>
            <a:pPr/>
            <a:r>
              <a:t>Kasvutavoitteemme</a:t>
            </a:r>
          </a:p>
        </p:txBody>
      </p:sp>
      <p:sp>
        <p:nvSpPr>
          <p:cNvPr id="206" name="Tekstiruutu 24"/>
          <p:cNvSpPr txBox="1"/>
          <p:nvPr/>
        </p:nvSpPr>
        <p:spPr>
          <a:xfrm>
            <a:off x="3153997" y="3481635"/>
            <a:ext cx="1815265"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000">
                <a:latin typeface="Arial Nova"/>
                <a:ea typeface="Arial Nova"/>
                <a:cs typeface="Arial Nova"/>
                <a:sym typeface="Arial Nova"/>
              </a:defRPr>
            </a:pPr>
            <a:r>
              <a:t>Vuosi 2023</a:t>
            </a:r>
          </a:p>
          <a:p>
            <a:pPr algn="ctr">
              <a:defRPr b="1" sz="2000">
                <a:latin typeface="Arial Nova"/>
                <a:ea typeface="Arial Nova"/>
                <a:cs typeface="Arial Nova"/>
                <a:sym typeface="Arial Nova"/>
              </a:defRPr>
            </a:pPr>
            <a:r>
              <a:t>? €</a:t>
            </a:r>
          </a:p>
        </p:txBody>
      </p:sp>
      <p:sp>
        <p:nvSpPr>
          <p:cNvPr id="207" name="Tekstiruutu 25"/>
          <p:cNvSpPr txBox="1"/>
          <p:nvPr/>
        </p:nvSpPr>
        <p:spPr>
          <a:xfrm>
            <a:off x="1254450" y="4003762"/>
            <a:ext cx="1815265"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000">
                <a:latin typeface="Arial Nova"/>
                <a:ea typeface="Arial Nova"/>
                <a:cs typeface="Arial Nova"/>
                <a:sym typeface="Arial Nova"/>
              </a:defRPr>
            </a:pPr>
            <a:r>
              <a:t>Vuosi 2022</a:t>
            </a:r>
          </a:p>
          <a:p>
            <a:pPr algn="ctr">
              <a:defRPr b="1" sz="2000">
                <a:latin typeface="Arial Nova"/>
                <a:ea typeface="Arial Nova"/>
                <a:cs typeface="Arial Nova"/>
                <a:sym typeface="Arial Nova"/>
              </a:defRPr>
            </a:pPr>
            <a:r>
              <a:t>? €</a:t>
            </a:r>
          </a:p>
        </p:txBody>
      </p:sp>
      <p:sp>
        <p:nvSpPr>
          <p:cNvPr id="208" name="Tekstiruutu 26"/>
          <p:cNvSpPr txBox="1"/>
          <p:nvPr/>
        </p:nvSpPr>
        <p:spPr>
          <a:xfrm>
            <a:off x="5091259" y="2992128"/>
            <a:ext cx="1815265"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000">
                <a:latin typeface="Arial Nova"/>
                <a:ea typeface="Arial Nova"/>
                <a:cs typeface="Arial Nova"/>
                <a:sym typeface="Arial Nova"/>
              </a:defRPr>
            </a:pPr>
            <a:r>
              <a:t>Vuosi 2024</a:t>
            </a:r>
          </a:p>
          <a:p>
            <a:pPr algn="ctr">
              <a:defRPr b="1" sz="2000">
                <a:latin typeface="Arial Nova"/>
                <a:ea typeface="Arial Nova"/>
                <a:cs typeface="Arial Nova"/>
                <a:sym typeface="Arial Nova"/>
              </a:defRPr>
            </a:pPr>
            <a:r>
              <a:t>? M€</a:t>
            </a:r>
          </a:p>
        </p:txBody>
      </p:sp>
      <p:sp>
        <p:nvSpPr>
          <p:cNvPr id="209" name="Tekstiruutu 27"/>
          <p:cNvSpPr txBox="1"/>
          <p:nvPr/>
        </p:nvSpPr>
        <p:spPr>
          <a:xfrm>
            <a:off x="7014473" y="2484897"/>
            <a:ext cx="1815265"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000">
                <a:latin typeface="Arial Nova"/>
                <a:ea typeface="Arial Nova"/>
                <a:cs typeface="Arial Nova"/>
                <a:sym typeface="Arial Nova"/>
              </a:defRPr>
            </a:pPr>
            <a:r>
              <a:t>Vuosi 2025</a:t>
            </a:r>
          </a:p>
          <a:p>
            <a:pPr algn="ctr">
              <a:defRPr b="1" sz="2000">
                <a:latin typeface="Arial Nova"/>
                <a:ea typeface="Arial Nova"/>
                <a:cs typeface="Arial Nova"/>
                <a:sym typeface="Arial Nova"/>
              </a:defRPr>
            </a:pPr>
            <a:r>
              <a:t>? M€</a:t>
            </a:r>
          </a:p>
        </p:txBody>
      </p:sp>
      <p:sp>
        <p:nvSpPr>
          <p:cNvPr id="210" name="L-muoto 31"/>
          <p:cNvSpPr/>
          <p:nvPr/>
        </p:nvSpPr>
        <p:spPr>
          <a:xfrm rot="5400000">
            <a:off x="9340036" y="2458914"/>
            <a:ext cx="1046955" cy="17421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3480" y="0"/>
                </a:lnTo>
                <a:lnTo>
                  <a:pt x="3480" y="19507"/>
                </a:lnTo>
                <a:lnTo>
                  <a:pt x="21600" y="19507"/>
                </a:lnTo>
                <a:lnTo>
                  <a:pt x="21600" y="21600"/>
                </a:lnTo>
                <a:lnTo>
                  <a:pt x="0" y="21600"/>
                </a:lnTo>
                <a:close/>
              </a:path>
            </a:pathLst>
          </a:custGeom>
          <a:solidFill>
            <a:srgbClr val="D1B9BC"/>
          </a:solidFill>
          <a:ln w="6350">
            <a:solidFill>
              <a:srgbClr val="D6DCE5"/>
            </a:solidFill>
            <a:miter/>
          </a:ln>
        </p:spPr>
        <p:txBody>
          <a:bodyPr lIns="45719" rIns="45719"/>
          <a:lstStyle/>
          <a:p>
            <a:pPr>
              <a:defRPr>
                <a:solidFill>
                  <a:srgbClr val="FFFFFF"/>
                </a:solidFill>
              </a:defRPr>
            </a:pPr>
          </a:p>
        </p:txBody>
      </p:sp>
      <p:sp>
        <p:nvSpPr>
          <p:cNvPr id="211" name="Tekstiruutu 34"/>
          <p:cNvSpPr txBox="1"/>
          <p:nvPr/>
        </p:nvSpPr>
        <p:spPr>
          <a:xfrm>
            <a:off x="8952121" y="2076198"/>
            <a:ext cx="1815265"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000">
                <a:latin typeface="Arial Nova"/>
                <a:ea typeface="Arial Nova"/>
                <a:cs typeface="Arial Nova"/>
                <a:sym typeface="Arial Nova"/>
              </a:defRPr>
            </a:pPr>
            <a:r>
              <a:t>Vuosi 2029</a:t>
            </a:r>
          </a:p>
          <a:p>
            <a:pPr algn="ctr">
              <a:defRPr b="1" sz="2000">
                <a:latin typeface="Arial Nova"/>
                <a:ea typeface="Arial Nova"/>
                <a:cs typeface="Arial Nova"/>
                <a:sym typeface="Arial Nova"/>
              </a:defRPr>
            </a:pPr>
            <a:r>
              <a:t>? M€</a:t>
            </a:r>
          </a:p>
        </p:txBody>
      </p:sp>
      <p:sp>
        <p:nvSpPr>
          <p:cNvPr id="212" name="Vapaamuotoinen: Muoto 35"/>
          <p:cNvSpPr txBox="1"/>
          <p:nvPr/>
        </p:nvSpPr>
        <p:spPr>
          <a:xfrm>
            <a:off x="9161781" y="2954866"/>
            <a:ext cx="1572787" cy="424181"/>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marL="285750" indent="-285750" defTabSz="1066800">
              <a:lnSpc>
                <a:spcPct val="90000"/>
              </a:lnSpc>
              <a:spcBef>
                <a:spcPts val="600"/>
              </a:spcBef>
              <a:buSzPct val="100000"/>
              <a:buFont typeface="Arial"/>
              <a:buChar char="•"/>
              <a:defRPr sz="1600">
                <a:latin typeface="Arial Nova"/>
                <a:ea typeface="Arial Nova"/>
                <a:cs typeface="Arial Nova"/>
                <a:sym typeface="Arial Nova"/>
              </a:defRPr>
            </a:lvl1pPr>
          </a:lstStyle>
          <a:p>
            <a:pPr/>
            <a:r>
              <a:t>tänne</a:t>
            </a:r>
          </a:p>
        </p:txBody>
      </p:sp>
      <p:sp>
        <p:nvSpPr>
          <p:cNvPr id="213" name="Tekstiruutu 30"/>
          <p:cNvSpPr txBox="1"/>
          <p:nvPr/>
        </p:nvSpPr>
        <p:spPr>
          <a:xfrm>
            <a:off x="753777" y="1469728"/>
            <a:ext cx="3840480" cy="148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Gill Sans Nova"/>
                <a:ea typeface="Gill Sans Nova"/>
                <a:cs typeface="Gill Sans Nova"/>
                <a:sym typeface="Gill Sans Nova"/>
              </a:defRPr>
            </a:pPr>
            <a:r>
              <a:t>Luo taulukko viime vuosien taloudellisesta kehityksestäsi; liikevaihto, liikevoitto, henkilöstö jne.</a:t>
            </a:r>
          </a:p>
          <a:p>
            <a:pPr>
              <a:defRPr>
                <a:latin typeface="Gill Sans Nova"/>
                <a:ea typeface="Gill Sans Nova"/>
                <a:cs typeface="Gill Sans Nova"/>
                <a:sym typeface="Gill Sans Nova"/>
              </a:defRPr>
            </a:pPr>
          </a:p>
          <a:p>
            <a:pPr>
              <a:defRPr>
                <a:latin typeface="Gill Sans Nova"/>
                <a:ea typeface="Gill Sans Nova"/>
                <a:cs typeface="Gill Sans Nova"/>
                <a:sym typeface="Gill Sans Nova"/>
              </a:defRPr>
            </a:pPr>
            <a:r>
              <a:t>Tai tulevista: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Suorakulmio 9"/>
          <p:cNvSpPr/>
          <p:nvPr/>
        </p:nvSpPr>
        <p:spPr>
          <a:xfrm>
            <a:off x="0" y="3792634"/>
            <a:ext cx="12192000" cy="3065366"/>
          </a:xfrm>
          <a:prstGeom prst="rect">
            <a:avLst/>
          </a:prstGeom>
          <a:solidFill>
            <a:srgbClr val="DBCACD">
              <a:alpha val="39000"/>
            </a:srgbClr>
          </a:solidFill>
          <a:ln w="12700">
            <a:miter lim="400000"/>
          </a:ln>
        </p:spPr>
        <p:txBody>
          <a:bodyPr lIns="45719" rIns="45719" anchor="ctr"/>
          <a:lstStyle/>
          <a:p>
            <a:pPr algn="ctr">
              <a:defRPr>
                <a:solidFill>
                  <a:srgbClr val="FFFFFF"/>
                </a:solidFill>
              </a:defRPr>
            </a:pPr>
          </a:p>
        </p:txBody>
      </p:sp>
      <p:sp>
        <p:nvSpPr>
          <p:cNvPr id="216" name="Otsikko 1"/>
          <p:cNvSpPr txBox="1"/>
          <p:nvPr/>
        </p:nvSpPr>
        <p:spPr>
          <a:xfrm>
            <a:off x="4368800" y="664262"/>
            <a:ext cx="3447866" cy="100661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gn="ctr">
              <a:defRPr b="1" cap="all" spc="700" sz="3600">
                <a:latin typeface="Gill Sans Nova"/>
                <a:ea typeface="Gill Sans Nova"/>
                <a:cs typeface="Gill Sans Nova"/>
                <a:sym typeface="Gill Sans Nova"/>
              </a:defRPr>
            </a:lvl1pPr>
          </a:lstStyle>
          <a:p>
            <a:pPr/>
            <a:r>
              <a:t>ydintiimi</a:t>
            </a:r>
          </a:p>
        </p:txBody>
      </p:sp>
      <p:sp>
        <p:nvSpPr>
          <p:cNvPr id="217" name="Tekstin paikkamerkki 3"/>
          <p:cNvSpPr txBox="1"/>
          <p:nvPr/>
        </p:nvSpPr>
        <p:spPr>
          <a:xfrm>
            <a:off x="8364394" y="4630782"/>
            <a:ext cx="2687584" cy="20864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104999"/>
              </a:lnSpc>
              <a:spcBef>
                <a:spcPts val="900"/>
              </a:spcBef>
              <a:defRPr b="1" sz="1600">
                <a:latin typeface="Gill Sans Nova"/>
                <a:ea typeface="Gill Sans Nova"/>
                <a:cs typeface="Gill Sans Nova"/>
                <a:sym typeface="Gill Sans Nova"/>
              </a:defRPr>
            </a:pPr>
            <a:r>
              <a:t>Hlö 3</a:t>
            </a:r>
            <a:endParaRPr sz="2000"/>
          </a:p>
          <a:p>
            <a:pPr>
              <a:lnSpc>
                <a:spcPct val="104999"/>
              </a:lnSpc>
              <a:spcBef>
                <a:spcPts val="900"/>
              </a:spcBef>
              <a:defRPr sz="1600">
                <a:latin typeface="Gill Sans Nova"/>
                <a:ea typeface="Gill Sans Nova"/>
                <a:cs typeface="Gill Sans Nova"/>
                <a:sym typeface="Gill Sans Nova"/>
              </a:defRPr>
            </a:pPr>
          </a:p>
          <a:p>
            <a:pPr>
              <a:lnSpc>
                <a:spcPct val="104999"/>
              </a:lnSpc>
              <a:spcBef>
                <a:spcPts val="900"/>
              </a:spcBef>
              <a:defRPr sz="1600">
                <a:latin typeface="Gill Sans Nova"/>
                <a:ea typeface="Gill Sans Nova"/>
                <a:cs typeface="Gill Sans Nova"/>
                <a:sym typeface="Gill Sans Nova"/>
              </a:defRPr>
            </a:pPr>
            <a:r>
              <a:t>Osaamisalue</a:t>
            </a:r>
          </a:p>
        </p:txBody>
      </p:sp>
      <p:grpSp>
        <p:nvGrpSpPr>
          <p:cNvPr id="220" name="Suorakulmio 4"/>
          <p:cNvGrpSpPr/>
          <p:nvPr/>
        </p:nvGrpSpPr>
        <p:grpSpPr>
          <a:xfrm>
            <a:off x="1293223" y="2227217"/>
            <a:ext cx="2249714" cy="2086429"/>
            <a:chOff x="0" y="0"/>
            <a:chExt cx="2249713" cy="2086428"/>
          </a:xfrm>
        </p:grpSpPr>
        <p:sp>
          <p:nvSpPr>
            <p:cNvPr id="218" name="Suorakulmio"/>
            <p:cNvSpPr/>
            <p:nvPr/>
          </p:nvSpPr>
          <p:spPr>
            <a:xfrm>
              <a:off x="-1" y="-1"/>
              <a:ext cx="2249715" cy="2086430"/>
            </a:xfrm>
            <a:prstGeom prst="rect">
              <a:avLst/>
            </a:prstGeom>
            <a:solidFill>
              <a:srgbClr val="D9D9D9"/>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19" name="Valokuva"/>
            <p:cNvSpPr txBox="1"/>
            <p:nvPr/>
          </p:nvSpPr>
          <p:spPr>
            <a:xfrm>
              <a:off x="45719" y="857794"/>
              <a:ext cx="2158275"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latin typeface="Gill Sans Nova"/>
                  <a:ea typeface="Gill Sans Nova"/>
                  <a:cs typeface="Gill Sans Nova"/>
                  <a:sym typeface="Gill Sans Nova"/>
                </a:defRPr>
              </a:lvl1pPr>
            </a:lstStyle>
            <a:p>
              <a:pPr/>
              <a:r>
                <a:t>Valokuva	</a:t>
              </a:r>
            </a:p>
          </p:txBody>
        </p:sp>
      </p:grpSp>
      <p:grpSp>
        <p:nvGrpSpPr>
          <p:cNvPr id="223" name="Suorakulmio 5"/>
          <p:cNvGrpSpPr/>
          <p:nvPr/>
        </p:nvGrpSpPr>
        <p:grpSpPr>
          <a:xfrm>
            <a:off x="4840151" y="2227217"/>
            <a:ext cx="2249714" cy="2086429"/>
            <a:chOff x="0" y="0"/>
            <a:chExt cx="2249713" cy="2086428"/>
          </a:xfrm>
        </p:grpSpPr>
        <p:sp>
          <p:nvSpPr>
            <p:cNvPr id="221" name="Suorakulmio"/>
            <p:cNvSpPr/>
            <p:nvPr/>
          </p:nvSpPr>
          <p:spPr>
            <a:xfrm>
              <a:off x="-1" y="-1"/>
              <a:ext cx="2249715" cy="2086430"/>
            </a:xfrm>
            <a:prstGeom prst="rect">
              <a:avLst/>
            </a:prstGeom>
            <a:solidFill>
              <a:srgbClr val="D9D9D9"/>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22" name="Valokuva"/>
            <p:cNvSpPr txBox="1"/>
            <p:nvPr/>
          </p:nvSpPr>
          <p:spPr>
            <a:xfrm>
              <a:off x="45719" y="857794"/>
              <a:ext cx="2158275"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latin typeface="Gill Sans Nova"/>
                  <a:ea typeface="Gill Sans Nova"/>
                  <a:cs typeface="Gill Sans Nova"/>
                  <a:sym typeface="Gill Sans Nova"/>
                </a:defRPr>
              </a:lvl1pPr>
            </a:lstStyle>
            <a:p>
              <a:pPr/>
              <a:r>
                <a:t>Valokuva</a:t>
              </a:r>
            </a:p>
          </p:txBody>
        </p:sp>
      </p:grpSp>
      <p:grpSp>
        <p:nvGrpSpPr>
          <p:cNvPr id="226" name="Suorakulmio 6"/>
          <p:cNvGrpSpPr/>
          <p:nvPr/>
        </p:nvGrpSpPr>
        <p:grpSpPr>
          <a:xfrm>
            <a:off x="8387078" y="2227217"/>
            <a:ext cx="2249714" cy="2086429"/>
            <a:chOff x="0" y="0"/>
            <a:chExt cx="2249713" cy="2086428"/>
          </a:xfrm>
        </p:grpSpPr>
        <p:sp>
          <p:nvSpPr>
            <p:cNvPr id="224" name="Suorakulmio"/>
            <p:cNvSpPr/>
            <p:nvPr/>
          </p:nvSpPr>
          <p:spPr>
            <a:xfrm>
              <a:off x="-1" y="-1"/>
              <a:ext cx="2249715" cy="2086430"/>
            </a:xfrm>
            <a:prstGeom prst="rect">
              <a:avLst/>
            </a:prstGeom>
            <a:solidFill>
              <a:srgbClr val="D9D9D9"/>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225" name="Valokuva"/>
            <p:cNvSpPr txBox="1"/>
            <p:nvPr/>
          </p:nvSpPr>
          <p:spPr>
            <a:xfrm>
              <a:off x="45719" y="857794"/>
              <a:ext cx="2158275"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solidFill>
                    <a:srgbClr val="FFFFFF"/>
                  </a:solidFill>
                  <a:latin typeface="Gill Sans Nova"/>
                  <a:ea typeface="Gill Sans Nova"/>
                  <a:cs typeface="Gill Sans Nova"/>
                  <a:sym typeface="Gill Sans Nova"/>
                </a:defRPr>
              </a:lvl1pPr>
            </a:lstStyle>
            <a:p>
              <a:pPr/>
              <a:r>
                <a:t>Valokuva</a:t>
              </a:r>
            </a:p>
          </p:txBody>
        </p:sp>
      </p:grpSp>
      <p:sp>
        <p:nvSpPr>
          <p:cNvPr id="227" name="Tekstin paikkamerkki 3"/>
          <p:cNvSpPr txBox="1"/>
          <p:nvPr/>
        </p:nvSpPr>
        <p:spPr>
          <a:xfrm>
            <a:off x="4885871" y="4630782"/>
            <a:ext cx="2687584" cy="20864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104999"/>
              </a:lnSpc>
              <a:spcBef>
                <a:spcPts val="900"/>
              </a:spcBef>
              <a:defRPr b="1" sz="1600">
                <a:latin typeface="Gill Sans Nova"/>
                <a:ea typeface="Gill Sans Nova"/>
                <a:cs typeface="Gill Sans Nova"/>
                <a:sym typeface="Gill Sans Nova"/>
              </a:defRPr>
            </a:pPr>
            <a:r>
              <a:t>Hlö 2</a:t>
            </a:r>
            <a:endParaRPr sz="2000"/>
          </a:p>
          <a:p>
            <a:pPr>
              <a:lnSpc>
                <a:spcPct val="104999"/>
              </a:lnSpc>
              <a:spcBef>
                <a:spcPts val="900"/>
              </a:spcBef>
              <a:defRPr sz="1600">
                <a:latin typeface="Gill Sans Nova"/>
                <a:ea typeface="Gill Sans Nova"/>
                <a:cs typeface="Gill Sans Nova"/>
                <a:sym typeface="Gill Sans Nova"/>
              </a:defRPr>
            </a:pPr>
          </a:p>
          <a:p>
            <a:pPr>
              <a:lnSpc>
                <a:spcPct val="104999"/>
              </a:lnSpc>
              <a:spcBef>
                <a:spcPts val="900"/>
              </a:spcBef>
              <a:defRPr sz="1600">
                <a:latin typeface="Gill Sans Nova"/>
                <a:ea typeface="Gill Sans Nova"/>
                <a:cs typeface="Gill Sans Nova"/>
                <a:sym typeface="Gill Sans Nova"/>
              </a:defRPr>
            </a:pPr>
            <a:r>
              <a:t>Osaamisalue</a:t>
            </a:r>
          </a:p>
        </p:txBody>
      </p:sp>
      <p:sp>
        <p:nvSpPr>
          <p:cNvPr id="228" name="Tekstin paikkamerkki 3"/>
          <p:cNvSpPr txBox="1"/>
          <p:nvPr/>
        </p:nvSpPr>
        <p:spPr>
          <a:xfrm>
            <a:off x="1275442" y="4630782"/>
            <a:ext cx="2619631" cy="208642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104999"/>
              </a:lnSpc>
              <a:spcBef>
                <a:spcPts val="900"/>
              </a:spcBef>
              <a:defRPr b="1" sz="1600">
                <a:latin typeface="Gill Sans Nova"/>
                <a:ea typeface="Gill Sans Nova"/>
                <a:cs typeface="Gill Sans Nova"/>
                <a:sym typeface="Gill Sans Nova"/>
              </a:defRPr>
            </a:pPr>
            <a:r>
              <a:t>Hlö 1 (</a:t>
            </a:r>
            <a:r>
              <a:rPr b="0"/>
              <a:t>Nimi)</a:t>
            </a:r>
            <a:endParaRPr sz="2000"/>
          </a:p>
          <a:p>
            <a:pPr>
              <a:lnSpc>
                <a:spcPct val="104999"/>
              </a:lnSpc>
              <a:spcBef>
                <a:spcPts val="900"/>
              </a:spcBef>
              <a:defRPr sz="1600">
                <a:latin typeface="Gill Sans Nova"/>
                <a:ea typeface="Gill Sans Nova"/>
                <a:cs typeface="Gill Sans Nova"/>
                <a:sym typeface="Gill Sans Nova"/>
              </a:defRPr>
            </a:pPr>
          </a:p>
          <a:p>
            <a:pPr>
              <a:lnSpc>
                <a:spcPct val="104999"/>
              </a:lnSpc>
              <a:spcBef>
                <a:spcPts val="900"/>
              </a:spcBef>
              <a:defRPr sz="1600">
                <a:latin typeface="Gill Sans Nova"/>
                <a:ea typeface="Gill Sans Nova"/>
                <a:cs typeface="Gill Sans Nova"/>
                <a:sym typeface="Gill Sans Nova"/>
              </a:defRPr>
            </a:pPr>
            <a:r>
              <a:t>Osaamisalue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9DFE1"/>
        </a:solidFill>
      </p:bgPr>
    </p:bg>
    <p:spTree>
      <p:nvGrpSpPr>
        <p:cNvPr id="1" name=""/>
        <p:cNvGrpSpPr/>
        <p:nvPr/>
      </p:nvGrpSpPr>
      <p:grpSpPr>
        <a:xfrm>
          <a:off x="0" y="0"/>
          <a:ext cx="0" cy="0"/>
          <a:chOff x="0" y="0"/>
          <a:chExt cx="0" cy="0"/>
        </a:xfrm>
      </p:grpSpPr>
      <p:sp>
        <p:nvSpPr>
          <p:cNvPr id="230" name="Suorakulmio 3"/>
          <p:cNvSpPr/>
          <p:nvPr/>
        </p:nvSpPr>
        <p:spPr>
          <a:xfrm>
            <a:off x="371272" y="325673"/>
            <a:ext cx="11449455" cy="62066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231" name="Tekstiruutu 7"/>
          <p:cNvSpPr txBox="1"/>
          <p:nvPr/>
        </p:nvSpPr>
        <p:spPr>
          <a:xfrm>
            <a:off x="2491429" y="837750"/>
            <a:ext cx="8253932" cy="637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cap="all" spc="750" sz="3600">
                <a:latin typeface="Gill Sans Nova"/>
                <a:ea typeface="Gill Sans Nova"/>
                <a:cs typeface="Gill Sans Nova"/>
                <a:sym typeface="Gill Sans Nova"/>
              </a:defRPr>
            </a:lvl1pPr>
          </a:lstStyle>
          <a:p>
            <a:pPr/>
            <a:r>
              <a:t>Nykyinen tilanne</a:t>
            </a:r>
          </a:p>
        </p:txBody>
      </p:sp>
      <p:sp>
        <p:nvSpPr>
          <p:cNvPr id="232" name="Tekstiruutu 2"/>
          <p:cNvSpPr txBox="1"/>
          <p:nvPr/>
        </p:nvSpPr>
        <p:spPr>
          <a:xfrm>
            <a:off x="1580792" y="2018860"/>
            <a:ext cx="3840481" cy="176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Gill Sans Nova"/>
                <a:ea typeface="Gill Sans Nova"/>
                <a:cs typeface="Gill Sans Nova"/>
                <a:sym typeface="Gill Sans Nova"/>
              </a:defRPr>
            </a:pPr>
            <a:r>
              <a:t>Kerro, mikä on yrityksesi tilanne tällä hetkellä.</a:t>
            </a:r>
          </a:p>
          <a:p>
            <a:pPr>
              <a:defRPr>
                <a:latin typeface="Gill Sans Nova"/>
                <a:ea typeface="Gill Sans Nova"/>
                <a:cs typeface="Gill Sans Nova"/>
                <a:sym typeface="Gill Sans Nova"/>
              </a:defRPr>
            </a:pPr>
          </a:p>
          <a:p>
            <a:pPr>
              <a:defRPr>
                <a:latin typeface="Gill Sans Nova"/>
                <a:ea typeface="Gill Sans Nova"/>
                <a:cs typeface="Gill Sans Nova"/>
                <a:sym typeface="Gill Sans Nova"/>
              </a:defRPr>
            </a:pPr>
            <a:r>
              <a:t>Mikä on "valmis" …</a:t>
            </a:r>
          </a:p>
          <a:p>
            <a:pPr>
              <a:defRPr>
                <a:latin typeface="Gill Sans Nova"/>
                <a:ea typeface="Gill Sans Nova"/>
                <a:cs typeface="Gill Sans Nova"/>
                <a:sym typeface="Gill Sans Nova"/>
              </a:defRPr>
            </a:pPr>
          </a:p>
          <a:p>
            <a:pPr>
              <a:defRPr>
                <a:latin typeface="Gill Sans Nova"/>
                <a:ea typeface="Gill Sans Nova"/>
                <a:cs typeface="Gill Sans Nova"/>
                <a:sym typeface="Gill Sans Nova"/>
              </a:defRPr>
            </a:pPr>
            <a:r>
              <a:t>… </a:t>
            </a:r>
            <a:r>
              <a:t>ja mikä ”etenee".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9DFE1"/>
        </a:solidFill>
      </p:bgPr>
    </p:bg>
    <p:spTree>
      <p:nvGrpSpPr>
        <p:cNvPr id="1" name=""/>
        <p:cNvGrpSpPr/>
        <p:nvPr/>
      </p:nvGrpSpPr>
      <p:grpSpPr>
        <a:xfrm>
          <a:off x="0" y="0"/>
          <a:ext cx="0" cy="0"/>
          <a:chOff x="0" y="0"/>
          <a:chExt cx="0" cy="0"/>
        </a:xfrm>
      </p:grpSpPr>
      <p:sp>
        <p:nvSpPr>
          <p:cNvPr id="234" name="Suorakulmio 3"/>
          <p:cNvSpPr/>
          <p:nvPr/>
        </p:nvSpPr>
        <p:spPr>
          <a:xfrm>
            <a:off x="371272" y="325673"/>
            <a:ext cx="11449455" cy="62066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235" name="Tekstiruutu 7"/>
          <p:cNvSpPr txBox="1"/>
          <p:nvPr/>
        </p:nvSpPr>
        <p:spPr>
          <a:xfrm>
            <a:off x="1396306" y="750169"/>
            <a:ext cx="10424229" cy="118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cap="all" spc="750" sz="3600">
                <a:latin typeface="Gill Sans Nova"/>
                <a:ea typeface="Gill Sans Nova"/>
                <a:cs typeface="Gill Sans Nova"/>
                <a:sym typeface="Gill Sans Nova"/>
              </a:defRPr>
            </a:pPr>
            <a:r>
              <a:t>Myynnin ja markkinoinnin </a:t>
            </a:r>
          </a:p>
          <a:p>
            <a:pPr>
              <a:defRPr b="1" cap="all" spc="750" sz="3600">
                <a:latin typeface="Gill Sans Nova"/>
                <a:ea typeface="Gill Sans Nova"/>
                <a:cs typeface="Gill Sans Nova"/>
                <a:sym typeface="Gill Sans Nova"/>
              </a:defRPr>
            </a:pPr>
            <a:r>
              <a:t>seuraavat askeleet</a:t>
            </a:r>
          </a:p>
        </p:txBody>
      </p:sp>
      <p:sp>
        <p:nvSpPr>
          <p:cNvPr id="236" name="Tekstiruutu 2"/>
          <p:cNvSpPr txBox="1"/>
          <p:nvPr/>
        </p:nvSpPr>
        <p:spPr>
          <a:xfrm>
            <a:off x="1331537" y="2387698"/>
            <a:ext cx="3840481" cy="650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latin typeface="Gill Sans Nova"/>
                <a:ea typeface="Gill Sans Nova"/>
                <a:cs typeface="Gill Sans Nova"/>
                <a:sym typeface="Gill Sans Nova"/>
              </a:defRPr>
            </a:lvl1pPr>
          </a:lstStyle>
          <a:p>
            <a:pPr/>
            <a:r>
              <a:t>Kerro, mitä aiot tehdä seuraavien 6-12 kuukauden aikana.</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9DFE1"/>
        </a:solidFill>
      </p:bgPr>
    </p:bg>
    <p:spTree>
      <p:nvGrpSpPr>
        <p:cNvPr id="1" name=""/>
        <p:cNvGrpSpPr/>
        <p:nvPr/>
      </p:nvGrpSpPr>
      <p:grpSpPr>
        <a:xfrm>
          <a:off x="0" y="0"/>
          <a:ext cx="0" cy="0"/>
          <a:chOff x="0" y="0"/>
          <a:chExt cx="0" cy="0"/>
        </a:xfrm>
      </p:grpSpPr>
      <p:sp>
        <p:nvSpPr>
          <p:cNvPr id="238" name="Suorakulmio 3"/>
          <p:cNvSpPr/>
          <p:nvPr/>
        </p:nvSpPr>
        <p:spPr>
          <a:xfrm>
            <a:off x="371272" y="325673"/>
            <a:ext cx="11449455" cy="62066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239" name="Tekstiruutu 7"/>
          <p:cNvSpPr txBox="1"/>
          <p:nvPr/>
        </p:nvSpPr>
        <p:spPr>
          <a:xfrm>
            <a:off x="3251165" y="1785710"/>
            <a:ext cx="6151915"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cap="all" spc="750" sz="4000">
                <a:latin typeface="Gill Sans Nova"/>
                <a:ea typeface="Gill Sans Nova"/>
                <a:cs typeface="Gill Sans Nova"/>
                <a:sym typeface="Gill Sans Nova"/>
              </a:defRPr>
            </a:lvl1pPr>
          </a:lstStyle>
          <a:p>
            <a:pPr/>
            <a:r>
              <a:t>seuraava askel</a:t>
            </a:r>
          </a:p>
        </p:txBody>
      </p:sp>
      <p:sp>
        <p:nvSpPr>
          <p:cNvPr id="240" name="Tekstiruutu 2"/>
          <p:cNvSpPr txBox="1"/>
          <p:nvPr/>
        </p:nvSpPr>
        <p:spPr>
          <a:xfrm>
            <a:off x="4443054" y="3278075"/>
            <a:ext cx="3305892" cy="156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400">
                <a:latin typeface="Gill Sans Nova"/>
                <a:ea typeface="Gill Sans Nova"/>
                <a:cs typeface="Gill Sans Nova"/>
                <a:sym typeface="Gill Sans Nova"/>
              </a:defRPr>
            </a:lvl1pPr>
          </a:lstStyle>
          <a:p>
            <a:pPr/>
            <a:r>
              <a:t>Esimerkiksi: yrityksemme ?? etsii nyt xxx t € rahoitusta kasvuun.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Suorakulmio 1"/>
          <p:cNvSpPr/>
          <p:nvPr/>
        </p:nvSpPr>
        <p:spPr>
          <a:xfrm>
            <a:off x="3891279" y="1229360"/>
            <a:ext cx="8300720" cy="4521201"/>
          </a:xfrm>
          <a:prstGeom prst="rect">
            <a:avLst/>
          </a:prstGeom>
          <a:solidFill>
            <a:srgbClr val="D1B9BC"/>
          </a:solidFill>
          <a:ln w="12700">
            <a:miter lim="400000"/>
          </a:ln>
        </p:spPr>
        <p:txBody>
          <a:bodyPr lIns="45719" rIns="45719" anchor="ctr"/>
          <a:lstStyle/>
          <a:p>
            <a:pPr algn="ctr">
              <a:defRPr>
                <a:solidFill>
                  <a:srgbClr val="FFCCCC"/>
                </a:solidFill>
              </a:defRPr>
            </a:pPr>
          </a:p>
        </p:txBody>
      </p:sp>
      <p:sp>
        <p:nvSpPr>
          <p:cNvPr id="243" name="Ellipsi 24"/>
          <p:cNvSpPr/>
          <p:nvPr/>
        </p:nvSpPr>
        <p:spPr>
          <a:xfrm>
            <a:off x="1083177" y="2535526"/>
            <a:ext cx="837063" cy="843335"/>
          </a:xfrm>
          <a:prstGeom prst="ellipse">
            <a:avLst/>
          </a:prstGeom>
          <a:solidFill>
            <a:srgbClr val="E0D2D4"/>
          </a:solidFill>
          <a:ln w="12700">
            <a:miter lim="400000"/>
          </a:ln>
        </p:spPr>
        <p:txBody>
          <a:bodyPr lIns="45719" rIns="45719" anchor="ctr"/>
          <a:lstStyle/>
          <a:p>
            <a:pPr algn="ctr">
              <a:defRPr>
                <a:solidFill>
                  <a:srgbClr val="FFFFFF"/>
                </a:solidFill>
              </a:defRPr>
            </a:pPr>
          </a:p>
        </p:txBody>
      </p:sp>
      <p:sp>
        <p:nvSpPr>
          <p:cNvPr id="244" name="Ellipsi 22"/>
          <p:cNvSpPr/>
          <p:nvPr/>
        </p:nvSpPr>
        <p:spPr>
          <a:xfrm>
            <a:off x="1083177" y="4570772"/>
            <a:ext cx="837063" cy="843335"/>
          </a:xfrm>
          <a:prstGeom prst="ellipse">
            <a:avLst/>
          </a:prstGeom>
          <a:solidFill>
            <a:srgbClr val="C7A9AD"/>
          </a:solidFill>
          <a:ln w="12700">
            <a:miter lim="400000"/>
          </a:ln>
        </p:spPr>
        <p:txBody>
          <a:bodyPr lIns="45719" rIns="45719" anchor="ctr"/>
          <a:lstStyle/>
          <a:p>
            <a:pPr algn="ctr">
              <a:defRPr>
                <a:solidFill>
                  <a:srgbClr val="FFFFFF"/>
                </a:solidFill>
              </a:defRPr>
            </a:pPr>
          </a:p>
        </p:txBody>
      </p:sp>
      <p:sp>
        <p:nvSpPr>
          <p:cNvPr id="245" name="Ellipsi 23"/>
          <p:cNvSpPr/>
          <p:nvPr/>
        </p:nvSpPr>
        <p:spPr>
          <a:xfrm>
            <a:off x="1083177" y="3553149"/>
            <a:ext cx="837063" cy="843335"/>
          </a:xfrm>
          <a:prstGeom prst="ellipse">
            <a:avLst/>
          </a:prstGeom>
          <a:solidFill>
            <a:srgbClr val="D4BEC1"/>
          </a:solidFill>
          <a:ln w="12700">
            <a:miter lim="400000"/>
          </a:ln>
        </p:spPr>
        <p:txBody>
          <a:bodyPr lIns="45719" rIns="45719" anchor="ctr"/>
          <a:lstStyle/>
          <a:p>
            <a:pPr algn="ctr">
              <a:defRPr>
                <a:solidFill>
                  <a:srgbClr val="FFFFFF"/>
                </a:solidFill>
              </a:defRPr>
            </a:pPr>
          </a:p>
        </p:txBody>
      </p:sp>
      <p:sp>
        <p:nvSpPr>
          <p:cNvPr id="246" name="Ellipsi 25"/>
          <p:cNvSpPr/>
          <p:nvPr/>
        </p:nvSpPr>
        <p:spPr>
          <a:xfrm>
            <a:off x="1083177" y="1517902"/>
            <a:ext cx="837063" cy="843335"/>
          </a:xfrm>
          <a:prstGeom prst="ellipse">
            <a:avLst/>
          </a:prstGeom>
          <a:solidFill>
            <a:srgbClr val="F1EBEC"/>
          </a:solidFill>
          <a:ln w="12700">
            <a:miter lim="400000"/>
          </a:ln>
        </p:spPr>
        <p:txBody>
          <a:bodyPr lIns="45719" rIns="45719" anchor="ctr"/>
          <a:lstStyle/>
          <a:p>
            <a:pPr algn="ctr">
              <a:defRPr>
                <a:solidFill>
                  <a:srgbClr val="FFFFFF"/>
                </a:solidFill>
              </a:defRPr>
            </a:pPr>
          </a:p>
        </p:txBody>
      </p:sp>
      <p:pic>
        <p:nvPicPr>
          <p:cNvPr id="247" name="Kuva 21" descr="Kuva 21"/>
          <p:cNvPicPr>
            <a:picLocks noChangeAspect="1"/>
          </p:cNvPicPr>
          <p:nvPr/>
        </p:nvPicPr>
        <p:blipFill>
          <a:blip r:embed="rId2">
            <a:extLst/>
          </a:blip>
          <a:stretch>
            <a:fillRect/>
          </a:stretch>
        </p:blipFill>
        <p:spPr>
          <a:xfrm>
            <a:off x="1166685" y="2592340"/>
            <a:ext cx="699211" cy="699211"/>
          </a:xfrm>
          <a:prstGeom prst="rect">
            <a:avLst/>
          </a:prstGeom>
          <a:ln w="12700">
            <a:miter lim="400000"/>
          </a:ln>
        </p:spPr>
      </p:pic>
      <p:sp>
        <p:nvSpPr>
          <p:cNvPr id="248" name="Otsikko 1"/>
          <p:cNvSpPr txBox="1"/>
          <p:nvPr/>
        </p:nvSpPr>
        <p:spPr>
          <a:xfrm>
            <a:off x="4388597" y="1517902"/>
            <a:ext cx="5158591" cy="1345116"/>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a:lnSpc>
                <a:spcPct val="95000"/>
              </a:lnSpc>
              <a:defRPr b="1" cap="all" spc="700" sz="3600">
                <a:latin typeface="Gill Sans Nova"/>
                <a:ea typeface="Gill Sans Nova"/>
                <a:cs typeface="Gill Sans Nova"/>
                <a:sym typeface="Gill Sans Nova"/>
              </a:defRPr>
            </a:lvl1pPr>
          </a:lstStyle>
          <a:p>
            <a:pPr/>
            <a:r>
              <a:t>LISÄTIETOJA ANTAA</a:t>
            </a:r>
          </a:p>
        </p:txBody>
      </p:sp>
      <p:sp>
        <p:nvSpPr>
          <p:cNvPr id="249" name="Sisällön paikkamerkki 2"/>
          <p:cNvSpPr txBox="1"/>
          <p:nvPr/>
        </p:nvSpPr>
        <p:spPr>
          <a:xfrm>
            <a:off x="4410755" y="2863018"/>
            <a:ext cx="5158590" cy="2473832"/>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defTabSz="786384">
              <a:lnSpc>
                <a:spcPct val="95000"/>
              </a:lnSpc>
              <a:spcBef>
                <a:spcPts val="700"/>
              </a:spcBef>
              <a:defRPr sz="2236">
                <a:latin typeface="Gill Sans Nova"/>
                <a:ea typeface="Gill Sans Nova"/>
                <a:cs typeface="Gill Sans Nova"/>
                <a:sym typeface="Gill Sans Nova"/>
              </a:defRPr>
            </a:pPr>
          </a:p>
          <a:p>
            <a:pPr defTabSz="786384">
              <a:lnSpc>
                <a:spcPct val="95000"/>
              </a:lnSpc>
              <a:spcBef>
                <a:spcPts val="700"/>
              </a:spcBef>
              <a:defRPr sz="2236">
                <a:latin typeface="Gill Sans Nova"/>
                <a:ea typeface="Gill Sans Nova"/>
                <a:cs typeface="Gill Sans Nova"/>
                <a:sym typeface="Gill Sans Nova"/>
              </a:defRPr>
            </a:pPr>
            <a:r>
              <a:t>Nimi</a:t>
            </a:r>
          </a:p>
          <a:p>
            <a:pPr defTabSz="786384">
              <a:lnSpc>
                <a:spcPct val="95000"/>
              </a:lnSpc>
              <a:spcBef>
                <a:spcPts val="700"/>
              </a:spcBef>
              <a:defRPr sz="2236">
                <a:latin typeface="Gill Sans Nova"/>
                <a:ea typeface="Gill Sans Nova"/>
                <a:cs typeface="Gill Sans Nova"/>
                <a:sym typeface="Gill Sans Nova"/>
              </a:defRPr>
            </a:pPr>
          </a:p>
          <a:p>
            <a:pPr defTabSz="786384">
              <a:lnSpc>
                <a:spcPct val="95000"/>
              </a:lnSpc>
              <a:spcBef>
                <a:spcPts val="700"/>
              </a:spcBef>
              <a:defRPr sz="2236">
                <a:latin typeface="Gill Sans Nova"/>
                <a:ea typeface="Gill Sans Nova"/>
                <a:cs typeface="Gill Sans Nova"/>
                <a:sym typeface="Gill Sans Nova"/>
              </a:defRPr>
            </a:pPr>
            <a:r>
              <a:t>Yhteystiedot</a:t>
            </a:r>
          </a:p>
          <a:p>
            <a:pPr marL="314553" indent="-314553" defTabSz="786384">
              <a:lnSpc>
                <a:spcPct val="95000"/>
              </a:lnSpc>
              <a:spcBef>
                <a:spcPts val="700"/>
              </a:spcBef>
              <a:buClr>
                <a:schemeClr val="accent5"/>
              </a:buClr>
              <a:buSzPct val="100000"/>
              <a:buFont typeface="Helvetica"/>
              <a:buChar char="+"/>
              <a:defRPr sz="2236">
                <a:latin typeface="Gill Sans Nova"/>
                <a:ea typeface="Gill Sans Nova"/>
                <a:cs typeface="Gill Sans Nova"/>
                <a:sym typeface="Gill Sans Nova"/>
              </a:defRPr>
            </a:pPr>
          </a:p>
        </p:txBody>
      </p:sp>
      <p:pic>
        <p:nvPicPr>
          <p:cNvPr id="250" name="Kuva 9" descr="Kuva 9"/>
          <p:cNvPicPr>
            <a:picLocks noChangeAspect="1"/>
          </p:cNvPicPr>
          <p:nvPr/>
        </p:nvPicPr>
        <p:blipFill>
          <a:blip r:embed="rId3">
            <a:extLst/>
          </a:blip>
          <a:stretch>
            <a:fillRect/>
          </a:stretch>
        </p:blipFill>
        <p:spPr>
          <a:xfrm>
            <a:off x="1193129" y="4652960"/>
            <a:ext cx="626679" cy="626679"/>
          </a:xfrm>
          <a:prstGeom prst="rect">
            <a:avLst/>
          </a:prstGeom>
          <a:ln w="12700">
            <a:miter lim="400000"/>
          </a:ln>
        </p:spPr>
      </p:pic>
      <p:pic>
        <p:nvPicPr>
          <p:cNvPr id="251" name="Kuva 13" descr="Kuva 13"/>
          <p:cNvPicPr>
            <a:picLocks noChangeAspect="1"/>
          </p:cNvPicPr>
          <p:nvPr/>
        </p:nvPicPr>
        <p:blipFill>
          <a:blip r:embed="rId4">
            <a:extLst/>
          </a:blip>
          <a:stretch>
            <a:fillRect/>
          </a:stretch>
        </p:blipFill>
        <p:spPr>
          <a:xfrm>
            <a:off x="1193129" y="3690125"/>
            <a:ext cx="626679" cy="626679"/>
          </a:xfrm>
          <a:prstGeom prst="rect">
            <a:avLst/>
          </a:prstGeom>
          <a:ln w="12700">
            <a:miter lim="400000"/>
          </a:ln>
        </p:spPr>
      </p:pic>
      <p:pic>
        <p:nvPicPr>
          <p:cNvPr id="252" name="Kuva 17" descr="Kuva 17"/>
          <p:cNvPicPr>
            <a:picLocks noChangeAspect="1"/>
          </p:cNvPicPr>
          <p:nvPr/>
        </p:nvPicPr>
        <p:blipFill>
          <a:blip r:embed="rId5">
            <a:extLst/>
          </a:blip>
          <a:stretch>
            <a:fillRect/>
          </a:stretch>
        </p:blipFill>
        <p:spPr>
          <a:xfrm>
            <a:off x="1184911" y="1619636"/>
            <a:ext cx="626679" cy="626679"/>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Otsikko 1"/>
          <p:cNvSpPr txBox="1"/>
          <p:nvPr>
            <p:ph type="title"/>
          </p:nvPr>
        </p:nvSpPr>
        <p:spPr>
          <a:prstGeom prst="rect">
            <a:avLst/>
          </a:prstGeom>
        </p:spPr>
        <p:txBody>
          <a:bodyPr/>
          <a:lstStyle/>
          <a:p>
            <a:pPr/>
            <a:r>
              <a:t>Tekniset ohjeet tämän pitch deck -pohjan käyttämiseen</a:t>
            </a:r>
          </a:p>
        </p:txBody>
      </p:sp>
      <p:sp>
        <p:nvSpPr>
          <p:cNvPr id="98" name="Tekstiruutu 2"/>
          <p:cNvSpPr txBox="1"/>
          <p:nvPr/>
        </p:nvSpPr>
        <p:spPr>
          <a:xfrm>
            <a:off x="1088952" y="2073897"/>
            <a:ext cx="10014095" cy="32540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pPr>
            <a:r>
              <a:t>Tässä tiedostossa on sinulle hyvä pohja yrityksesi pitch deckin toteuttamiseksi.</a:t>
            </a:r>
          </a:p>
          <a:p>
            <a:pPr marL="285750" indent="-285750">
              <a:buSzPct val="100000"/>
              <a:buFont typeface="Arial"/>
              <a:buChar char="•"/>
            </a:pPr>
            <a:r>
              <a:t>Tallenna tiedosto koneellesi ja poista kaksi ensimmäistä ohjesivua, kun esityksesi on valmis.</a:t>
            </a:r>
          </a:p>
          <a:p>
            <a:pPr marL="285750" indent="-285750">
              <a:buSzPct val="100000"/>
              <a:buFont typeface="Arial"/>
              <a:buChar char="•"/>
            </a:pPr>
            <a:r>
              <a:t>Täytä pohjaa dia kerrallaan kirjoittamalla ohjetekstien tilalle kuvauksia yrityksestäsi ja sen tilanteesta, lisäämällä kuvia ja muokkaamalla ulkoasua.</a:t>
            </a:r>
          </a:p>
          <a:p>
            <a:pPr marL="285750" indent="-285750">
              <a:buSzPct val="100000"/>
              <a:buFont typeface="Arial"/>
              <a:buChar char="•"/>
            </a:pPr>
            <a:r>
              <a:t>Kaikki laatikot, kuvaajat ja taustavärit on toteutettu pitch deck –pohjan PowerPointin työkaluilla. Voit siis muokata värimaailmaa ja muotoilua vapaasti oman yrityksesi visuaalisen ilmeen mukaiseksi. </a:t>
            </a:r>
          </a:p>
          <a:p>
            <a:pPr marL="285750" indent="-285750">
              <a:buSzPct val="100000"/>
              <a:buFont typeface="Arial"/>
              <a:buChar char="•"/>
            </a:pPr>
            <a:r>
              <a:t>Pohjassa on mukana yksi valmis kuva (dia 6), jota voit käyttää halutessasi tai voit toki vaihtaa myös sen johonkin yrityksellesi paremmin sopivaan kuvaan</a:t>
            </a:r>
            <a:r>
              <a:t>. </a:t>
            </a:r>
          </a:p>
          <a:p>
            <a:pPr marL="285750" indent="-285750">
              <a:buSzPct val="100000"/>
              <a:buFont typeface="Arial"/>
              <a:buChar char="•"/>
            </a:pPr>
            <a:r>
              <a:t>Lisää yrityksesi kuvia tai yrityksesi visuaaliseen ilmeeseen sopivia kuvia ainakin tyhjille paikoille, joissa on ohjeistettu lisäämään kuva. Kuvia voi myös lisätä muualle. Maksuttomia kuvia aihealueittain on ladattavissa esimerkiksi Pixabayn ja Unsplashin ilmaisista verkkokuvapankeista.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4D8DA"/>
        </a:solidFill>
      </p:bgPr>
    </p:bg>
    <p:spTree>
      <p:nvGrpSpPr>
        <p:cNvPr id="1" name=""/>
        <p:cNvGrpSpPr/>
        <p:nvPr/>
      </p:nvGrpSpPr>
      <p:grpSpPr>
        <a:xfrm>
          <a:off x="0" y="0"/>
          <a:ext cx="0" cy="0"/>
          <a:chOff x="0" y="0"/>
          <a:chExt cx="0" cy="0"/>
        </a:xfrm>
      </p:grpSpPr>
      <p:sp>
        <p:nvSpPr>
          <p:cNvPr id="100" name="Suorakulmio 2"/>
          <p:cNvSpPr/>
          <p:nvPr/>
        </p:nvSpPr>
        <p:spPr>
          <a:xfrm>
            <a:off x="0" y="4520686"/>
            <a:ext cx="12192000" cy="1473741"/>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101" name="Otsikko 1"/>
          <p:cNvSpPr txBox="1"/>
          <p:nvPr>
            <p:ph type="title" idx="4294967295"/>
          </p:nvPr>
        </p:nvSpPr>
        <p:spPr>
          <a:xfrm>
            <a:off x="390525" y="4674992"/>
            <a:ext cx="5705475" cy="1165130"/>
          </a:xfrm>
          <a:prstGeom prst="rect">
            <a:avLst/>
          </a:prstGeom>
        </p:spPr>
        <p:txBody>
          <a:bodyPr lIns="0" tIns="0" rIns="0" bIns="0"/>
          <a:lstStyle>
            <a:lvl1pPr algn="ctr">
              <a:defRPr b="1" cap="all" spc="700" sz="3600">
                <a:latin typeface="Gill Sans Nova"/>
                <a:ea typeface="Gill Sans Nova"/>
                <a:cs typeface="Gill Sans Nova"/>
                <a:sym typeface="Gill Sans Nova"/>
              </a:defRPr>
            </a:lvl1pPr>
          </a:lstStyle>
          <a:p>
            <a:pPr/>
            <a:r>
              <a:t>Yrityksen nimi</a:t>
            </a:r>
          </a:p>
        </p:txBody>
      </p:sp>
      <p:sp>
        <p:nvSpPr>
          <p:cNvPr id="102" name="Tekstiruutu 7"/>
          <p:cNvSpPr txBox="1"/>
          <p:nvPr/>
        </p:nvSpPr>
        <p:spPr>
          <a:xfrm>
            <a:off x="7779207" y="5026724"/>
            <a:ext cx="41093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latin typeface="Gill Sans Nova"/>
                <a:ea typeface="Gill Sans Nova"/>
                <a:cs typeface="Gill Sans Nova"/>
                <a:sym typeface="Gill Sans Nova"/>
              </a:defRPr>
            </a:lvl1pPr>
          </a:lstStyle>
          <a:p>
            <a:pPr/>
            <a:r>
              <a:t>Iskulause tai yrityslupaus tähän</a:t>
            </a:r>
          </a:p>
        </p:txBody>
      </p:sp>
      <p:sp>
        <p:nvSpPr>
          <p:cNvPr id="103" name="Tekstiruutu 8"/>
          <p:cNvSpPr txBox="1"/>
          <p:nvPr/>
        </p:nvSpPr>
        <p:spPr>
          <a:xfrm>
            <a:off x="436244" y="321906"/>
            <a:ext cx="3813811" cy="9172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Lisää tähän taustalle koko ruudun kokoinen taustakuva, joka kuvaa yritystänne.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4D8DA"/>
        </a:solidFill>
      </p:bgPr>
    </p:bg>
    <p:spTree>
      <p:nvGrpSpPr>
        <p:cNvPr id="1" name=""/>
        <p:cNvGrpSpPr/>
        <p:nvPr/>
      </p:nvGrpSpPr>
      <p:grpSpPr>
        <a:xfrm>
          <a:off x="0" y="0"/>
          <a:ext cx="0" cy="0"/>
          <a:chOff x="0" y="0"/>
          <a:chExt cx="0" cy="0"/>
        </a:xfrm>
      </p:grpSpPr>
      <p:sp>
        <p:nvSpPr>
          <p:cNvPr id="105" name="Suorakulmio 2"/>
          <p:cNvSpPr/>
          <p:nvPr/>
        </p:nvSpPr>
        <p:spPr>
          <a:xfrm>
            <a:off x="371272" y="325673"/>
            <a:ext cx="11449455" cy="62066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106" name="Otsikko 1"/>
          <p:cNvSpPr txBox="1"/>
          <p:nvPr>
            <p:ph type="title" idx="4294967295"/>
          </p:nvPr>
        </p:nvSpPr>
        <p:spPr>
          <a:xfrm>
            <a:off x="1422400" y="799993"/>
            <a:ext cx="9144000" cy="1603376"/>
          </a:xfrm>
          <a:prstGeom prst="rect">
            <a:avLst/>
          </a:prstGeom>
        </p:spPr>
        <p:txBody>
          <a:bodyPr lIns="0" tIns="0" rIns="0" bIns="0"/>
          <a:lstStyle/>
          <a:p>
            <a:pPr algn="ctr">
              <a:defRPr b="1" cap="all" spc="700" sz="3000">
                <a:latin typeface="Gill Sans Nova"/>
                <a:ea typeface="Gill Sans Nova"/>
                <a:cs typeface="Gill Sans Nova"/>
                <a:sym typeface="Gill Sans Nova"/>
              </a:defRPr>
            </a:pPr>
            <a:r>
              <a:t>ongelma, jota olemme ratkaisemassa</a:t>
            </a:r>
            <a:br/>
          </a:p>
        </p:txBody>
      </p:sp>
      <p:grpSp>
        <p:nvGrpSpPr>
          <p:cNvPr id="109" name="Suorakulmio 3"/>
          <p:cNvGrpSpPr/>
          <p:nvPr/>
        </p:nvGrpSpPr>
        <p:grpSpPr>
          <a:xfrm>
            <a:off x="1045670" y="3120272"/>
            <a:ext cx="3059519" cy="1900872"/>
            <a:chOff x="0" y="0"/>
            <a:chExt cx="3059518" cy="1900870"/>
          </a:xfrm>
        </p:grpSpPr>
        <p:sp>
          <p:nvSpPr>
            <p:cNvPr id="107" name="Suorakulmio"/>
            <p:cNvSpPr/>
            <p:nvPr/>
          </p:nvSpPr>
          <p:spPr>
            <a:xfrm>
              <a:off x="0" y="0"/>
              <a:ext cx="3059519" cy="1900872"/>
            </a:xfrm>
            <a:prstGeom prst="rect">
              <a:avLst/>
            </a:prstGeom>
            <a:solidFill>
              <a:srgbClr val="D7C3C6"/>
            </a:solidFill>
            <a:ln w="12700" cap="flat">
              <a:noFill/>
              <a:miter lim="400000"/>
            </a:ln>
            <a:effectLst/>
          </p:spPr>
          <p:txBody>
            <a:bodyPr wrap="square" lIns="45719" tIns="45719" rIns="45719" bIns="45719" numCol="1" anchor="ctr">
              <a:noAutofit/>
            </a:bodyPr>
            <a:lstStyle/>
            <a:p>
              <a:pPr algn="ctr">
                <a:defRPr>
                  <a:latin typeface="Gill Sans Nova"/>
                  <a:ea typeface="Gill Sans Nova"/>
                  <a:cs typeface="Gill Sans Nova"/>
                  <a:sym typeface="Gill Sans Nova"/>
                </a:defRPr>
              </a:pPr>
            </a:p>
          </p:txBody>
        </p:sp>
        <p:sp>
          <p:nvSpPr>
            <p:cNvPr id="108" name="Ytimekkäitä ongelmia: Asiakaslausunnot, kyselyt tai tutkimukset, jotka osoittavat ongelman,"/>
            <p:cNvSpPr txBox="1"/>
            <p:nvPr/>
          </p:nvSpPr>
          <p:spPr>
            <a:xfrm>
              <a:off x="46250" y="338903"/>
              <a:ext cx="2967018" cy="12230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a:latin typeface="Gill Sans Nova"/>
                  <a:ea typeface="Gill Sans Nova"/>
                  <a:cs typeface="Gill Sans Nova"/>
                  <a:sym typeface="Gill Sans Nova"/>
                </a:defRPr>
              </a:lvl1pPr>
            </a:lstStyle>
            <a:p>
              <a:pPr/>
              <a:r>
                <a:t>Ytimekkäitä ongelmia: Asiakaslausunnot, kyselyt tai tutkimukset, jotka osoittavat ongelman,</a:t>
              </a:r>
            </a:p>
          </p:txBody>
        </p:sp>
      </p:grpSp>
      <p:grpSp>
        <p:nvGrpSpPr>
          <p:cNvPr id="112" name="Suorakulmio 13"/>
          <p:cNvGrpSpPr/>
          <p:nvPr/>
        </p:nvGrpSpPr>
        <p:grpSpPr>
          <a:xfrm>
            <a:off x="4601323" y="3120272"/>
            <a:ext cx="3024435" cy="1879075"/>
            <a:chOff x="0" y="0"/>
            <a:chExt cx="3024434" cy="1879073"/>
          </a:xfrm>
        </p:grpSpPr>
        <p:sp>
          <p:nvSpPr>
            <p:cNvPr id="110" name="Suorakulmio"/>
            <p:cNvSpPr/>
            <p:nvPr/>
          </p:nvSpPr>
          <p:spPr>
            <a:xfrm>
              <a:off x="0" y="0"/>
              <a:ext cx="3024435" cy="1879074"/>
            </a:xfrm>
            <a:prstGeom prst="rect">
              <a:avLst/>
            </a:prstGeom>
            <a:solidFill>
              <a:srgbClr val="E4D8DA"/>
            </a:solidFill>
            <a:ln w="12700" cap="flat">
              <a:noFill/>
              <a:miter lim="400000"/>
            </a:ln>
            <a:effectLst/>
          </p:spPr>
          <p:txBody>
            <a:bodyPr wrap="square" lIns="45719" tIns="45719" rIns="45719" bIns="45719" numCol="1" anchor="ctr">
              <a:noAutofit/>
            </a:bodyPr>
            <a:lstStyle/>
            <a:p>
              <a:pPr algn="ctr">
                <a:defRPr>
                  <a:latin typeface="Gill Sans Nova"/>
                  <a:ea typeface="Gill Sans Nova"/>
                  <a:cs typeface="Gill Sans Nova"/>
                  <a:sym typeface="Gill Sans Nova"/>
                </a:defRPr>
              </a:pPr>
            </a:p>
          </p:txBody>
        </p:sp>
        <p:sp>
          <p:nvSpPr>
            <p:cNvPr id="111" name="Jatka tähän…"/>
            <p:cNvSpPr txBox="1"/>
            <p:nvPr/>
          </p:nvSpPr>
          <p:spPr>
            <a:xfrm>
              <a:off x="45720" y="754117"/>
              <a:ext cx="2932996" cy="370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a:latin typeface="Gill Sans Nova"/>
                  <a:ea typeface="Gill Sans Nova"/>
                  <a:cs typeface="Gill Sans Nova"/>
                  <a:sym typeface="Gill Sans Nova"/>
                </a:defRPr>
              </a:lvl1pPr>
            </a:lstStyle>
            <a:p>
              <a:pPr/>
              <a:r>
                <a:t>Jatka tähän…</a:t>
              </a:r>
            </a:p>
          </p:txBody>
        </p:sp>
      </p:grpSp>
      <p:grpSp>
        <p:nvGrpSpPr>
          <p:cNvPr id="115" name="Suorakulmio 6"/>
          <p:cNvGrpSpPr/>
          <p:nvPr/>
        </p:nvGrpSpPr>
        <p:grpSpPr>
          <a:xfrm>
            <a:off x="8156975" y="3120272"/>
            <a:ext cx="3059519" cy="1879075"/>
            <a:chOff x="0" y="0"/>
            <a:chExt cx="3059518" cy="1879073"/>
          </a:xfrm>
        </p:grpSpPr>
        <p:sp>
          <p:nvSpPr>
            <p:cNvPr id="113" name="Suorakulmio"/>
            <p:cNvSpPr/>
            <p:nvPr/>
          </p:nvSpPr>
          <p:spPr>
            <a:xfrm>
              <a:off x="-1" y="0"/>
              <a:ext cx="3059520" cy="1879074"/>
            </a:xfrm>
            <a:prstGeom prst="rect">
              <a:avLst/>
            </a:prstGeom>
            <a:solidFill>
              <a:srgbClr val="DBCACD"/>
            </a:solidFill>
            <a:ln w="12700" cap="flat">
              <a:noFill/>
              <a:miter lim="400000"/>
            </a:ln>
            <a:effectLst/>
          </p:spPr>
          <p:txBody>
            <a:bodyPr wrap="square" lIns="45719" tIns="45719" rIns="45719" bIns="45719" numCol="1" anchor="ctr">
              <a:noAutofit/>
            </a:bodyPr>
            <a:lstStyle/>
            <a:p>
              <a:pPr algn="ctr">
                <a:defRPr>
                  <a:solidFill>
                    <a:srgbClr val="FFFFFF"/>
                  </a:solidFill>
                </a:defRPr>
              </a:pPr>
            </a:p>
          </p:txBody>
        </p:sp>
        <p:sp>
          <p:nvSpPr>
            <p:cNvPr id="114" name="… ja tähän."/>
            <p:cNvSpPr txBox="1"/>
            <p:nvPr/>
          </p:nvSpPr>
          <p:spPr>
            <a:xfrm>
              <a:off x="45719" y="772993"/>
              <a:ext cx="2968080" cy="3330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 ja tähän.</a:t>
              </a: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4D8DA"/>
        </a:solidFill>
      </p:bgPr>
    </p:bg>
    <p:spTree>
      <p:nvGrpSpPr>
        <p:cNvPr id="1" name=""/>
        <p:cNvGrpSpPr/>
        <p:nvPr/>
      </p:nvGrpSpPr>
      <p:grpSpPr>
        <a:xfrm>
          <a:off x="0" y="0"/>
          <a:ext cx="0" cy="0"/>
          <a:chOff x="0" y="0"/>
          <a:chExt cx="0" cy="0"/>
        </a:xfrm>
      </p:grpSpPr>
      <p:sp>
        <p:nvSpPr>
          <p:cNvPr id="117" name="Suorakulmio 4"/>
          <p:cNvSpPr/>
          <p:nvPr/>
        </p:nvSpPr>
        <p:spPr>
          <a:xfrm>
            <a:off x="371272" y="325673"/>
            <a:ext cx="11449455" cy="62066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118" name="Otsikko 1"/>
          <p:cNvSpPr txBox="1"/>
          <p:nvPr/>
        </p:nvSpPr>
        <p:spPr>
          <a:xfrm>
            <a:off x="946895" y="1020085"/>
            <a:ext cx="4803456" cy="160318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lgn="ctr">
              <a:lnSpc>
                <a:spcPct val="80000"/>
              </a:lnSpc>
              <a:defRPr b="1" cap="all" spc="600" sz="2300">
                <a:latin typeface="Gill Sans Nova"/>
                <a:ea typeface="Gill Sans Nova"/>
                <a:cs typeface="Gill Sans Nova"/>
                <a:sym typeface="Gill Sans Nova"/>
              </a:defRPr>
            </a:pPr>
            <a:r>
              <a:t>ongelma tarkemmin,</a:t>
            </a:r>
            <a:endParaRPr spc="700" sz="2700">
              <a:latin typeface="Carlito"/>
              <a:ea typeface="Carlito"/>
              <a:cs typeface="Carlito"/>
              <a:sym typeface="Carlito"/>
            </a:endParaRPr>
          </a:p>
          <a:p>
            <a:pPr algn="ctr">
              <a:lnSpc>
                <a:spcPct val="80000"/>
              </a:lnSpc>
              <a:defRPr b="1" cap="all" spc="600" sz="2300">
                <a:latin typeface="Gill Sans Nova"/>
                <a:ea typeface="Gill Sans Nova"/>
                <a:cs typeface="Gill Sans Nova"/>
                <a:sym typeface="Gill Sans Nova"/>
              </a:defRPr>
            </a:pPr>
            <a:r>
              <a:t>asiakastarpeen todistamiNEN</a:t>
            </a:r>
            <a:br/>
          </a:p>
        </p:txBody>
      </p:sp>
      <p:sp>
        <p:nvSpPr>
          <p:cNvPr id="119" name="Tekstiruutu 3"/>
          <p:cNvSpPr txBox="1"/>
          <p:nvPr/>
        </p:nvSpPr>
        <p:spPr>
          <a:xfrm>
            <a:off x="1268060" y="2999444"/>
            <a:ext cx="4782219" cy="2529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defRPr sz="2000">
                <a:latin typeface="Gill Sans Nova"/>
                <a:ea typeface="Gill Sans Nova"/>
                <a:cs typeface="Gill Sans Nova"/>
                <a:sym typeface="Gill Sans Nova"/>
              </a:defRPr>
            </a:pPr>
            <a:r>
              <a:t>Tässä voit selittää tarkemmin ongelmasta ja siitä, miksi asiakkaalle on todistettu tarve.</a:t>
            </a:r>
          </a:p>
          <a:p>
            <a:pPr marL="285750" indent="-285750">
              <a:buSzPct val="100000"/>
              <a:buFont typeface="Arial"/>
              <a:buChar char="•"/>
              <a:defRPr sz="2000">
                <a:latin typeface="Gill Sans Nova"/>
                <a:ea typeface="Gill Sans Nova"/>
                <a:cs typeface="Gill Sans Nova"/>
                <a:sym typeface="Gill Sans Nova"/>
              </a:defRPr>
            </a:pPr>
          </a:p>
          <a:p>
            <a:pPr marL="285750" indent="-285750">
              <a:buSzPct val="100000"/>
              <a:buFont typeface="Arial"/>
              <a:buChar char="•"/>
              <a:defRPr sz="2000">
                <a:latin typeface="Gill Sans Nova"/>
                <a:ea typeface="Gill Sans Nova"/>
                <a:cs typeface="Gill Sans Nova"/>
                <a:sym typeface="Gill Sans Nova"/>
              </a:defRPr>
            </a:pPr>
            <a:r>
              <a:t>Voit myös näyttää yksityiskohtaisemmin, mikä on segmenttisi liiketoiminnassa. Keskitymme tähän…</a:t>
            </a:r>
          </a:p>
        </p:txBody>
      </p:sp>
      <p:grpSp>
        <p:nvGrpSpPr>
          <p:cNvPr id="122" name="Suorakulmio 5"/>
          <p:cNvGrpSpPr/>
          <p:nvPr/>
        </p:nvGrpSpPr>
        <p:grpSpPr>
          <a:xfrm>
            <a:off x="7362818" y="850769"/>
            <a:ext cx="4044099" cy="5156462"/>
            <a:chOff x="0" y="0"/>
            <a:chExt cx="4044098" cy="5156461"/>
          </a:xfrm>
        </p:grpSpPr>
        <p:sp>
          <p:nvSpPr>
            <p:cNvPr id="120" name="Suorakulmio"/>
            <p:cNvSpPr/>
            <p:nvPr/>
          </p:nvSpPr>
          <p:spPr>
            <a:xfrm>
              <a:off x="-1" y="0"/>
              <a:ext cx="4044100" cy="5156462"/>
            </a:xfrm>
            <a:prstGeom prst="rect">
              <a:avLst/>
            </a:prstGeom>
            <a:solidFill>
              <a:srgbClr val="F2F2F2"/>
            </a:solidFill>
            <a:ln w="12700" cap="flat">
              <a:solidFill>
                <a:srgbClr val="000000"/>
              </a:solidFill>
              <a:prstDash val="solid"/>
              <a:miter lim="800000"/>
            </a:ln>
            <a:effectLst/>
          </p:spPr>
          <p:txBody>
            <a:bodyPr wrap="square" lIns="45719" tIns="45719" rIns="45719" bIns="45719" numCol="1" anchor="ctr">
              <a:noAutofit/>
            </a:bodyPr>
            <a:lstStyle/>
            <a:p>
              <a:pPr algn="ctr"/>
            </a:p>
          </p:txBody>
        </p:sp>
        <p:sp>
          <p:nvSpPr>
            <p:cNvPr id="121" name="Ongelmaa kuvaava kuva/kuvia tähän"/>
            <p:cNvSpPr txBox="1"/>
            <p:nvPr/>
          </p:nvSpPr>
          <p:spPr>
            <a:xfrm>
              <a:off x="52069" y="2411687"/>
              <a:ext cx="3939959" cy="3330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lstStyle>
            <a:p>
              <a:pPr/>
              <a:r>
                <a:t>Ongelmaa kuvaava kuva/kuvia tähän</a:t>
              </a: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object 13" descr="object 13"/>
          <p:cNvPicPr>
            <a:picLocks noChangeAspect="1"/>
          </p:cNvPicPr>
          <p:nvPr/>
        </p:nvPicPr>
        <p:blipFill>
          <a:blip r:embed="rId2">
            <a:extLst/>
          </a:blip>
          <a:srcRect l="10268" t="0" r="23165" b="0"/>
          <a:stretch>
            <a:fillRect/>
          </a:stretch>
        </p:blipFill>
        <p:spPr>
          <a:xfrm>
            <a:off x="5709920" y="-1"/>
            <a:ext cx="6482080" cy="6858002"/>
          </a:xfrm>
          <a:prstGeom prst="rect">
            <a:avLst/>
          </a:prstGeom>
          <a:ln w="12700">
            <a:miter lim="400000"/>
          </a:ln>
        </p:spPr>
      </p:pic>
      <p:sp>
        <p:nvSpPr>
          <p:cNvPr id="125" name="Otsikko 1"/>
          <p:cNvSpPr txBox="1"/>
          <p:nvPr/>
        </p:nvSpPr>
        <p:spPr>
          <a:xfrm>
            <a:off x="366746" y="766163"/>
            <a:ext cx="4876464" cy="160318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lgn="ctr">
              <a:defRPr b="1" cap="all" spc="700" sz="3200">
                <a:latin typeface="Gill Sans Nova"/>
                <a:ea typeface="Gill Sans Nova"/>
                <a:cs typeface="Gill Sans Nova"/>
                <a:sym typeface="Gill Sans Nova"/>
              </a:defRPr>
            </a:pPr>
            <a:r>
              <a:t>ratkaisumme</a:t>
            </a:r>
            <a:br/>
          </a:p>
        </p:txBody>
      </p:sp>
      <p:sp>
        <p:nvSpPr>
          <p:cNvPr id="126" name="Tekstiruutu 4"/>
          <p:cNvSpPr txBox="1"/>
          <p:nvPr/>
        </p:nvSpPr>
        <p:spPr>
          <a:xfrm>
            <a:off x="1283313" y="2789025"/>
            <a:ext cx="2636386" cy="1564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latin typeface="Gill Sans Nova"/>
                <a:ea typeface="Gill Sans Nova"/>
                <a:cs typeface="Gill Sans Nova"/>
                <a:sym typeface="Gill Sans Nova"/>
              </a:defRPr>
            </a:lvl1pPr>
          </a:lstStyle>
          <a:p>
            <a:pPr/>
            <a:r>
              <a:t>Ratkaisunne ydin lyhyesti ja ytimekkäästi tähän.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Suorakulmio 12"/>
          <p:cNvSpPr/>
          <p:nvPr/>
        </p:nvSpPr>
        <p:spPr>
          <a:xfrm>
            <a:off x="-1" y="0"/>
            <a:ext cx="4717917" cy="6858000"/>
          </a:xfrm>
          <a:prstGeom prst="rect">
            <a:avLst/>
          </a:prstGeom>
          <a:solidFill>
            <a:srgbClr val="F1EBEC"/>
          </a:solidFill>
          <a:ln w="12700">
            <a:miter lim="400000"/>
          </a:ln>
        </p:spPr>
        <p:txBody>
          <a:bodyPr lIns="45719" rIns="45719" anchor="ctr"/>
          <a:lstStyle/>
          <a:p>
            <a:pPr algn="ctr">
              <a:defRPr>
                <a:solidFill>
                  <a:srgbClr val="FFFFFF"/>
                </a:solidFill>
              </a:defRPr>
            </a:pPr>
          </a:p>
        </p:txBody>
      </p:sp>
      <p:sp>
        <p:nvSpPr>
          <p:cNvPr id="129" name="Suorakulmio 13"/>
          <p:cNvSpPr/>
          <p:nvPr/>
        </p:nvSpPr>
        <p:spPr>
          <a:xfrm>
            <a:off x="6527259" y="-18578"/>
            <a:ext cx="5664741" cy="6858001"/>
          </a:xfrm>
          <a:prstGeom prst="rect">
            <a:avLst/>
          </a:prstGeom>
          <a:gradFill>
            <a:gsLst>
              <a:gs pos="0">
                <a:srgbClr val="D4BEC1"/>
              </a:gs>
              <a:gs pos="92000">
                <a:srgbClr val="D4BEC1"/>
              </a:gs>
              <a:gs pos="100000">
                <a:srgbClr val="C7A9AD"/>
              </a:gs>
            </a:gsLst>
            <a:lin ang="5400000"/>
          </a:gradFill>
          <a:ln w="12700">
            <a:miter lim="400000"/>
          </a:ln>
        </p:spPr>
        <p:txBody>
          <a:bodyPr lIns="45719" rIns="45719" anchor="ctr"/>
          <a:lstStyle/>
          <a:p>
            <a:pPr algn="ctr">
              <a:defRPr>
                <a:solidFill>
                  <a:srgbClr val="FFFFFF"/>
                </a:solidFill>
              </a:defRPr>
            </a:pPr>
          </a:p>
        </p:txBody>
      </p:sp>
      <p:sp>
        <p:nvSpPr>
          <p:cNvPr id="130" name="Otsikko 1"/>
          <p:cNvSpPr txBox="1"/>
          <p:nvPr/>
        </p:nvSpPr>
        <p:spPr>
          <a:xfrm>
            <a:off x="-158548" y="552155"/>
            <a:ext cx="4876464" cy="160318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lgn="ctr">
              <a:defRPr b="1" cap="all" spc="700" sz="3200">
                <a:latin typeface="Gill Sans Nova"/>
                <a:ea typeface="Gill Sans Nova"/>
                <a:cs typeface="Gill Sans Nova"/>
                <a:sym typeface="Gill Sans Nova"/>
              </a:defRPr>
            </a:pPr>
            <a:r>
              <a:t>Nykyinen tilanne</a:t>
            </a:r>
            <a:br/>
          </a:p>
        </p:txBody>
      </p:sp>
      <p:sp>
        <p:nvSpPr>
          <p:cNvPr id="131" name="Otsikko 1"/>
          <p:cNvSpPr txBox="1"/>
          <p:nvPr/>
        </p:nvSpPr>
        <p:spPr>
          <a:xfrm>
            <a:off x="7091464" y="552155"/>
            <a:ext cx="4876463" cy="160318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lgn="ctr">
              <a:defRPr b="1" cap="all" spc="700" sz="3200">
                <a:latin typeface="Gill Sans Nova"/>
                <a:ea typeface="Gill Sans Nova"/>
                <a:cs typeface="Gill Sans Nova"/>
                <a:sym typeface="Gill Sans Nova"/>
              </a:defRPr>
            </a:pPr>
            <a:r>
              <a:t>uusi tilanne</a:t>
            </a:r>
            <a:br/>
          </a:p>
        </p:txBody>
      </p:sp>
      <p:sp>
        <p:nvSpPr>
          <p:cNvPr id="132" name="Tekstiruutu 16"/>
          <p:cNvSpPr txBox="1"/>
          <p:nvPr/>
        </p:nvSpPr>
        <p:spPr>
          <a:xfrm>
            <a:off x="893731" y="2413336"/>
            <a:ext cx="2930452" cy="2047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85750" indent="-285750">
              <a:buSzPct val="100000"/>
              <a:buFont typeface="Arial"/>
              <a:buChar char="•"/>
              <a:defRPr>
                <a:latin typeface="Gill Sans Nova"/>
                <a:ea typeface="Gill Sans Nova"/>
                <a:cs typeface="Gill Sans Nova"/>
                <a:sym typeface="Gill Sans Nova"/>
              </a:defRPr>
            </a:lvl1pPr>
          </a:lstStyle>
          <a:p>
            <a:pPr/>
            <a:r>
              <a:t>Listaa tähän asioita, millainen nykyinen tilanne teillä ja muilla toimijoilla on nykyisen tilanteen ja/tai ongelman kanssa.</a:t>
            </a:r>
          </a:p>
        </p:txBody>
      </p:sp>
      <p:sp>
        <p:nvSpPr>
          <p:cNvPr id="133" name="Tekstiruutu 17"/>
          <p:cNvSpPr txBox="1"/>
          <p:nvPr/>
        </p:nvSpPr>
        <p:spPr>
          <a:xfrm>
            <a:off x="7826309" y="2413336"/>
            <a:ext cx="2930453" cy="176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85750" indent="-285750">
              <a:buSzPct val="100000"/>
              <a:buFont typeface="Arial"/>
              <a:buChar char="•"/>
              <a:defRPr>
                <a:latin typeface="Gill Sans Nova"/>
                <a:ea typeface="Gill Sans Nova"/>
                <a:cs typeface="Gill Sans Nova"/>
                <a:sym typeface="Gill Sans Nova"/>
              </a:defRPr>
            </a:lvl1pPr>
          </a:lstStyle>
          <a:p>
            <a:pPr/>
            <a:r>
              <a:t>Listaa tähän uuden ratkaisunne tuomia hyviä puolia, miten tilanne muuttuu ja/tai ongelmat ratkaistaan.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Otsikko 1"/>
          <p:cNvSpPr txBox="1"/>
          <p:nvPr>
            <p:ph type="title"/>
          </p:nvPr>
        </p:nvSpPr>
        <p:spPr>
          <a:prstGeom prst="rect">
            <a:avLst/>
          </a:prstGeom>
        </p:spPr>
        <p:txBody>
          <a:bodyPr/>
          <a:lstStyle>
            <a:lvl1pPr>
              <a:defRPr b="1" cap="all" spc="700" sz="3200">
                <a:latin typeface="Gill Sans Nova"/>
                <a:ea typeface="Gill Sans Nova"/>
                <a:cs typeface="Gill Sans Nova"/>
                <a:sym typeface="Gill Sans Nova"/>
              </a:defRPr>
            </a:lvl1pPr>
          </a:lstStyle>
          <a:p>
            <a:pPr/>
            <a:r>
              <a:t>bisnesmalli</a:t>
            </a:r>
          </a:p>
        </p:txBody>
      </p:sp>
      <p:sp>
        <p:nvSpPr>
          <p:cNvPr id="136" name="Tekstiruutu 2"/>
          <p:cNvSpPr txBox="1"/>
          <p:nvPr/>
        </p:nvSpPr>
        <p:spPr>
          <a:xfrm>
            <a:off x="1051343" y="1789674"/>
            <a:ext cx="2265682" cy="2606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Gill Sans Nova"/>
                <a:ea typeface="Gill Sans Nova"/>
                <a:cs typeface="Gill Sans Nova"/>
                <a:sym typeface="Gill Sans Nova"/>
              </a:defRPr>
            </a:pPr>
            <a:r>
              <a:t>Kuvaa liiketoimintamallianne tarkemmin tässä.</a:t>
            </a:r>
          </a:p>
          <a:p>
            <a:pPr>
              <a:defRPr>
                <a:latin typeface="Gill Sans Nova"/>
                <a:ea typeface="Gill Sans Nova"/>
                <a:cs typeface="Gill Sans Nova"/>
                <a:sym typeface="Gill Sans Nova"/>
              </a:defRPr>
            </a:pPr>
          </a:p>
          <a:p>
            <a:pPr>
              <a:defRPr>
                <a:latin typeface="Gill Sans Nova"/>
                <a:ea typeface="Gill Sans Nova"/>
                <a:cs typeface="Gill Sans Nova"/>
                <a:sym typeface="Gill Sans Nova"/>
              </a:defRPr>
            </a:pPr>
            <a:r>
              <a:t>Lisää kaavioita tai dataa, joilla havainnollistat bisnestänne vastaanottajalle.</a:t>
            </a:r>
          </a:p>
        </p:txBody>
      </p:sp>
      <p:sp>
        <p:nvSpPr>
          <p:cNvPr id="137" name="Ellipsi 3"/>
          <p:cNvSpPr/>
          <p:nvPr/>
        </p:nvSpPr>
        <p:spPr>
          <a:xfrm>
            <a:off x="5142153" y="871083"/>
            <a:ext cx="5040001" cy="5040002"/>
          </a:xfrm>
          <a:prstGeom prst="ellipse">
            <a:avLst/>
          </a:prstGeom>
          <a:ln w="12700">
            <a:solidFill>
              <a:srgbClr val="A6A6A6"/>
            </a:solidFill>
            <a:miter/>
          </a:ln>
        </p:spPr>
        <p:txBody>
          <a:bodyPr lIns="45719" rIns="45719" anchor="ctr"/>
          <a:lstStyle/>
          <a:p>
            <a:pPr algn="ctr">
              <a:defRPr>
                <a:solidFill>
                  <a:srgbClr val="FFFFFF"/>
                </a:solidFill>
              </a:defRPr>
            </a:pPr>
          </a:p>
        </p:txBody>
      </p:sp>
      <p:grpSp>
        <p:nvGrpSpPr>
          <p:cNvPr id="142" name="Ryhmä 4"/>
          <p:cNvGrpSpPr/>
          <p:nvPr/>
        </p:nvGrpSpPr>
        <p:grpSpPr>
          <a:xfrm>
            <a:off x="6942153" y="365125"/>
            <a:ext cx="1440000" cy="1080000"/>
            <a:chOff x="0" y="0"/>
            <a:chExt cx="1439999" cy="1079999"/>
          </a:xfrm>
        </p:grpSpPr>
        <p:sp>
          <p:nvSpPr>
            <p:cNvPr id="138" name="Suorakulmio: Pyöristetyt kulmat 17"/>
            <p:cNvSpPr/>
            <p:nvPr/>
          </p:nvSpPr>
          <p:spPr>
            <a:xfrm>
              <a:off x="0" y="0"/>
              <a:ext cx="1440000" cy="1080000"/>
            </a:xfrm>
            <a:prstGeom prst="roundRect">
              <a:avLst>
                <a:gd name="adj" fmla="val 16667"/>
              </a:avLst>
            </a:prstGeom>
            <a:solidFill>
              <a:srgbClr val="D7C3C6"/>
            </a:solidFill>
            <a:ln w="12700" cap="flat">
              <a:solidFill>
                <a:srgbClr val="FFFFFF"/>
              </a:solidFill>
              <a:prstDash val="solid"/>
              <a:miter lim="800000"/>
            </a:ln>
            <a:effectLst/>
          </p:spPr>
          <p:txBody>
            <a:bodyPr wrap="square" lIns="45719" tIns="45719" rIns="45719" bIns="45719" numCol="1" anchor="t">
              <a:noAutofit/>
            </a:bodyPr>
            <a:lstStyle/>
            <a:p>
              <a:pPr/>
            </a:p>
          </p:txBody>
        </p:sp>
        <p:grpSp>
          <p:nvGrpSpPr>
            <p:cNvPr id="141" name="Suorakulmio: Pyöristetyt kulmat 4"/>
            <p:cNvGrpSpPr/>
            <p:nvPr/>
          </p:nvGrpSpPr>
          <p:grpSpPr>
            <a:xfrm>
              <a:off x="54396" y="52721"/>
              <a:ext cx="1331208" cy="974558"/>
              <a:chOff x="0" y="0"/>
              <a:chExt cx="1331207" cy="974556"/>
            </a:xfrm>
          </p:grpSpPr>
          <p:sp>
            <p:nvSpPr>
              <p:cNvPr id="139" name="Suorakulmio"/>
              <p:cNvSpPr/>
              <p:nvPr/>
            </p:nvSpPr>
            <p:spPr>
              <a:xfrm>
                <a:off x="-1" y="0"/>
                <a:ext cx="1331209" cy="974557"/>
              </a:xfrm>
              <a:prstGeom prst="rect">
                <a:avLst/>
              </a:prstGeom>
              <a:solidFill>
                <a:srgbClr val="D7C3C6"/>
              </a:solidFill>
              <a:ln w="12700" cap="flat">
                <a:noFill/>
                <a:miter lim="400000"/>
              </a:ln>
              <a:effectLst/>
            </p:spPr>
            <p:txBody>
              <a:bodyPr wrap="square" lIns="45719" tIns="45719" rIns="45719" bIns="45719" numCol="1" anchor="ctr">
                <a:noAutofit/>
              </a:bodyPr>
              <a:lstStyle/>
              <a:p>
                <a:pPr algn="ctr" defTabSz="800100">
                  <a:lnSpc>
                    <a:spcPct val="90000"/>
                  </a:lnSpc>
                  <a:spcBef>
                    <a:spcPts val="700"/>
                  </a:spcBef>
                  <a:defRPr>
                    <a:solidFill>
                      <a:srgbClr val="FFFFFF"/>
                    </a:solidFill>
                  </a:defRPr>
                </a:pPr>
              </a:p>
            </p:txBody>
          </p:sp>
          <p:sp>
            <p:nvSpPr>
              <p:cNvPr id="140" name="xx"/>
              <p:cNvSpPr txBox="1"/>
              <p:nvPr/>
            </p:nvSpPr>
            <p:spPr>
              <a:xfrm>
                <a:off x="-1" y="297874"/>
                <a:ext cx="1331209" cy="37880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8580" tIns="68580" rIns="68580" bIns="68580" numCol="1" anchor="ctr">
                <a:spAutoFit/>
              </a:bodyPr>
              <a:lstStyle/>
              <a:p>
                <a:pPr algn="ctr" defTabSz="800100">
                  <a:lnSpc>
                    <a:spcPct val="90000"/>
                  </a:lnSpc>
                  <a:spcBef>
                    <a:spcPts val="700"/>
                  </a:spcBef>
                  <a:defRPr>
                    <a:solidFill>
                      <a:srgbClr val="FFFFFF"/>
                    </a:solidFill>
                  </a:defRPr>
                </a:pPr>
                <a:r>
                  <a:t>x</a:t>
                </a:r>
                <a:r>
                  <a:t>x</a:t>
                </a:r>
              </a:p>
            </p:txBody>
          </p:sp>
        </p:grpSp>
      </p:grpSp>
      <p:grpSp>
        <p:nvGrpSpPr>
          <p:cNvPr id="147" name="Ryhmä 5"/>
          <p:cNvGrpSpPr/>
          <p:nvPr/>
        </p:nvGrpSpPr>
        <p:grpSpPr>
          <a:xfrm>
            <a:off x="9548414" y="2349000"/>
            <a:ext cx="1440001" cy="1080000"/>
            <a:chOff x="0" y="0"/>
            <a:chExt cx="1439999" cy="1079999"/>
          </a:xfrm>
        </p:grpSpPr>
        <p:sp>
          <p:nvSpPr>
            <p:cNvPr id="143" name="Suorakulmio: Pyöristetyt kulmat 15"/>
            <p:cNvSpPr/>
            <p:nvPr/>
          </p:nvSpPr>
          <p:spPr>
            <a:xfrm>
              <a:off x="0" y="0"/>
              <a:ext cx="1440000" cy="1080000"/>
            </a:xfrm>
            <a:prstGeom prst="roundRect">
              <a:avLst>
                <a:gd name="adj" fmla="val 16667"/>
              </a:avLst>
            </a:prstGeom>
            <a:solidFill>
              <a:srgbClr val="D7C3C6"/>
            </a:solidFill>
            <a:ln w="12700" cap="flat">
              <a:solidFill>
                <a:srgbClr val="FFFFFF"/>
              </a:solidFill>
              <a:prstDash val="solid"/>
              <a:miter lim="800000"/>
            </a:ln>
            <a:effectLst/>
          </p:spPr>
          <p:txBody>
            <a:bodyPr wrap="square" lIns="45719" tIns="45719" rIns="45719" bIns="45719" numCol="1" anchor="t">
              <a:noAutofit/>
            </a:bodyPr>
            <a:lstStyle/>
            <a:p>
              <a:pPr/>
            </a:p>
          </p:txBody>
        </p:sp>
        <p:grpSp>
          <p:nvGrpSpPr>
            <p:cNvPr id="146" name="Suorakulmio: Pyöristetyt kulmat 6"/>
            <p:cNvGrpSpPr/>
            <p:nvPr/>
          </p:nvGrpSpPr>
          <p:grpSpPr>
            <a:xfrm>
              <a:off x="45691" y="52721"/>
              <a:ext cx="1348617" cy="974558"/>
              <a:chOff x="0" y="0"/>
              <a:chExt cx="1348616" cy="974556"/>
            </a:xfrm>
          </p:grpSpPr>
          <p:sp>
            <p:nvSpPr>
              <p:cNvPr id="144" name="Suorakulmio"/>
              <p:cNvSpPr/>
              <p:nvPr/>
            </p:nvSpPr>
            <p:spPr>
              <a:xfrm>
                <a:off x="-1" y="0"/>
                <a:ext cx="1348618" cy="974557"/>
              </a:xfrm>
              <a:prstGeom prst="rect">
                <a:avLst/>
              </a:prstGeom>
              <a:solidFill>
                <a:srgbClr val="D7C3C6"/>
              </a:solidFill>
              <a:ln w="12700" cap="flat">
                <a:noFill/>
                <a:miter lim="400000"/>
              </a:ln>
              <a:effectLst/>
            </p:spPr>
            <p:txBody>
              <a:bodyPr wrap="square" lIns="45719" tIns="45719" rIns="45719" bIns="45719" numCol="1" anchor="ctr">
                <a:noAutofit/>
              </a:bodyPr>
              <a:lstStyle/>
              <a:p>
                <a:pPr algn="ctr" defTabSz="800100">
                  <a:lnSpc>
                    <a:spcPct val="90000"/>
                  </a:lnSpc>
                  <a:spcBef>
                    <a:spcPts val="700"/>
                  </a:spcBef>
                  <a:defRPr>
                    <a:solidFill>
                      <a:srgbClr val="FFFFFF"/>
                    </a:solidFill>
                  </a:defRPr>
                </a:pPr>
              </a:p>
            </p:txBody>
          </p:sp>
          <p:sp>
            <p:nvSpPr>
              <p:cNvPr id="145" name="xx"/>
              <p:cNvSpPr txBox="1"/>
              <p:nvPr/>
            </p:nvSpPr>
            <p:spPr>
              <a:xfrm>
                <a:off x="-1" y="297874"/>
                <a:ext cx="1348618" cy="37880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8580" tIns="68580" rIns="68580" bIns="68580" numCol="1" anchor="ctr">
                <a:spAutoFit/>
              </a:bodyPr>
              <a:lstStyle>
                <a:lvl1pPr algn="ctr" defTabSz="800100">
                  <a:lnSpc>
                    <a:spcPct val="90000"/>
                  </a:lnSpc>
                  <a:spcBef>
                    <a:spcPts val="700"/>
                  </a:spcBef>
                  <a:defRPr>
                    <a:solidFill>
                      <a:srgbClr val="FFFFFF"/>
                    </a:solidFill>
                  </a:defRPr>
                </a:lvl1pPr>
              </a:lstStyle>
              <a:p>
                <a:pPr/>
                <a:r>
                  <a:t>xx</a:t>
                </a:r>
              </a:p>
            </p:txBody>
          </p:sp>
        </p:grpSp>
      </p:grpSp>
      <p:grpSp>
        <p:nvGrpSpPr>
          <p:cNvPr id="152" name="Ryhmä 6"/>
          <p:cNvGrpSpPr/>
          <p:nvPr/>
        </p:nvGrpSpPr>
        <p:grpSpPr>
          <a:xfrm>
            <a:off x="8604549" y="4665712"/>
            <a:ext cx="1440001" cy="1080001"/>
            <a:chOff x="0" y="0"/>
            <a:chExt cx="1439999" cy="1079999"/>
          </a:xfrm>
        </p:grpSpPr>
        <p:sp>
          <p:nvSpPr>
            <p:cNvPr id="148" name="Suorakulmio: Pyöristetyt kulmat 13"/>
            <p:cNvSpPr/>
            <p:nvPr/>
          </p:nvSpPr>
          <p:spPr>
            <a:xfrm>
              <a:off x="0" y="0"/>
              <a:ext cx="1440000" cy="1080000"/>
            </a:xfrm>
            <a:prstGeom prst="roundRect">
              <a:avLst>
                <a:gd name="adj" fmla="val 16667"/>
              </a:avLst>
            </a:prstGeom>
            <a:solidFill>
              <a:srgbClr val="D7C3C6"/>
            </a:solidFill>
            <a:ln w="12700" cap="flat">
              <a:solidFill>
                <a:srgbClr val="FFFFFF"/>
              </a:solidFill>
              <a:prstDash val="solid"/>
              <a:miter lim="800000"/>
            </a:ln>
            <a:effectLst/>
          </p:spPr>
          <p:txBody>
            <a:bodyPr wrap="square" lIns="45719" tIns="45719" rIns="45719" bIns="45719" numCol="1" anchor="t">
              <a:noAutofit/>
            </a:bodyPr>
            <a:lstStyle/>
            <a:p>
              <a:pPr/>
            </a:p>
          </p:txBody>
        </p:sp>
        <p:grpSp>
          <p:nvGrpSpPr>
            <p:cNvPr id="151" name="Suorakulmio: Pyöristetyt kulmat 8"/>
            <p:cNvGrpSpPr/>
            <p:nvPr/>
          </p:nvGrpSpPr>
          <p:grpSpPr>
            <a:xfrm>
              <a:off x="41224" y="52721"/>
              <a:ext cx="1357552" cy="974558"/>
              <a:chOff x="0" y="0"/>
              <a:chExt cx="1357551" cy="974556"/>
            </a:xfrm>
          </p:grpSpPr>
          <p:sp>
            <p:nvSpPr>
              <p:cNvPr id="149" name="Suorakulmio"/>
              <p:cNvSpPr/>
              <p:nvPr/>
            </p:nvSpPr>
            <p:spPr>
              <a:xfrm>
                <a:off x="-1" y="0"/>
                <a:ext cx="1357553" cy="974557"/>
              </a:xfrm>
              <a:prstGeom prst="rect">
                <a:avLst/>
              </a:prstGeom>
              <a:solidFill>
                <a:srgbClr val="D7C3C6"/>
              </a:solidFill>
              <a:ln w="12700" cap="flat">
                <a:noFill/>
                <a:miter lim="400000"/>
              </a:ln>
              <a:effectLst/>
            </p:spPr>
            <p:txBody>
              <a:bodyPr wrap="square" lIns="45719" tIns="45719" rIns="45719" bIns="45719" numCol="1" anchor="ctr">
                <a:noAutofit/>
              </a:bodyPr>
              <a:lstStyle/>
              <a:p>
                <a:pPr algn="ctr" defTabSz="755650">
                  <a:lnSpc>
                    <a:spcPct val="90000"/>
                  </a:lnSpc>
                  <a:spcBef>
                    <a:spcPts val="700"/>
                  </a:spcBef>
                  <a:defRPr>
                    <a:solidFill>
                      <a:srgbClr val="FFFFFF"/>
                    </a:solidFill>
                  </a:defRPr>
                </a:pPr>
              </a:p>
            </p:txBody>
          </p:sp>
          <p:sp>
            <p:nvSpPr>
              <p:cNvPr id="150" name="xx"/>
              <p:cNvSpPr txBox="1"/>
              <p:nvPr/>
            </p:nvSpPr>
            <p:spPr>
              <a:xfrm>
                <a:off x="-1" y="312983"/>
                <a:ext cx="1357553" cy="3485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4769" tIns="64769" rIns="64769" bIns="64769" numCol="1" anchor="ctr">
                <a:spAutoFit/>
              </a:bodyPr>
              <a:lstStyle>
                <a:lvl1pPr algn="ctr" defTabSz="755650">
                  <a:lnSpc>
                    <a:spcPct val="90000"/>
                  </a:lnSpc>
                  <a:spcBef>
                    <a:spcPts val="700"/>
                  </a:spcBef>
                  <a:defRPr sz="1700">
                    <a:solidFill>
                      <a:srgbClr val="FFFFFF"/>
                    </a:solidFill>
                  </a:defRPr>
                </a:lvl1pPr>
              </a:lstStyle>
              <a:p>
                <a:pPr/>
                <a:r>
                  <a:t>xx</a:t>
                </a:r>
              </a:p>
            </p:txBody>
          </p:sp>
        </p:grpSp>
      </p:grpSp>
      <p:grpSp>
        <p:nvGrpSpPr>
          <p:cNvPr id="157" name="Ryhmä 7"/>
          <p:cNvGrpSpPr/>
          <p:nvPr/>
        </p:nvGrpSpPr>
        <p:grpSpPr>
          <a:xfrm>
            <a:off x="5376000" y="4718434"/>
            <a:ext cx="1440001" cy="1080001"/>
            <a:chOff x="0" y="0"/>
            <a:chExt cx="1439999" cy="1079999"/>
          </a:xfrm>
        </p:grpSpPr>
        <p:sp>
          <p:nvSpPr>
            <p:cNvPr id="153" name="Suorakulmio: Pyöristetyt kulmat 11"/>
            <p:cNvSpPr/>
            <p:nvPr/>
          </p:nvSpPr>
          <p:spPr>
            <a:xfrm>
              <a:off x="0" y="0"/>
              <a:ext cx="1440000" cy="1080000"/>
            </a:xfrm>
            <a:prstGeom prst="roundRect">
              <a:avLst>
                <a:gd name="adj" fmla="val 16667"/>
              </a:avLst>
            </a:prstGeom>
            <a:solidFill>
              <a:srgbClr val="D7C3C6"/>
            </a:solidFill>
            <a:ln w="12700" cap="flat">
              <a:solidFill>
                <a:srgbClr val="FFFFFF"/>
              </a:solidFill>
              <a:prstDash val="solid"/>
              <a:miter lim="800000"/>
            </a:ln>
            <a:effectLst/>
          </p:spPr>
          <p:txBody>
            <a:bodyPr wrap="square" lIns="45719" tIns="45719" rIns="45719" bIns="45719" numCol="1" anchor="t">
              <a:noAutofit/>
            </a:bodyPr>
            <a:lstStyle/>
            <a:p>
              <a:pPr/>
            </a:p>
          </p:txBody>
        </p:sp>
        <p:grpSp>
          <p:nvGrpSpPr>
            <p:cNvPr id="156" name="Suorakulmio: Pyöristetyt kulmat 10"/>
            <p:cNvGrpSpPr/>
            <p:nvPr/>
          </p:nvGrpSpPr>
          <p:grpSpPr>
            <a:xfrm>
              <a:off x="44146" y="52721"/>
              <a:ext cx="1351708" cy="974558"/>
              <a:chOff x="0" y="0"/>
              <a:chExt cx="1351706" cy="974556"/>
            </a:xfrm>
          </p:grpSpPr>
          <p:sp>
            <p:nvSpPr>
              <p:cNvPr id="154" name="Suorakulmio"/>
              <p:cNvSpPr/>
              <p:nvPr/>
            </p:nvSpPr>
            <p:spPr>
              <a:xfrm>
                <a:off x="-1" y="0"/>
                <a:ext cx="1351708" cy="974557"/>
              </a:xfrm>
              <a:prstGeom prst="rect">
                <a:avLst/>
              </a:prstGeom>
              <a:solidFill>
                <a:srgbClr val="D7C3C6"/>
              </a:solidFill>
              <a:ln w="12700" cap="flat">
                <a:noFill/>
                <a:miter lim="400000"/>
              </a:ln>
              <a:effectLst/>
            </p:spPr>
            <p:txBody>
              <a:bodyPr wrap="square" lIns="45719" tIns="45719" rIns="45719" bIns="45719" numCol="1" anchor="ctr">
                <a:noAutofit/>
              </a:bodyPr>
              <a:lstStyle/>
              <a:p>
                <a:pPr algn="ctr" defTabSz="755650">
                  <a:lnSpc>
                    <a:spcPct val="90000"/>
                  </a:lnSpc>
                  <a:spcBef>
                    <a:spcPts val="700"/>
                  </a:spcBef>
                  <a:defRPr>
                    <a:solidFill>
                      <a:srgbClr val="FFFFFF"/>
                    </a:solidFill>
                  </a:defRPr>
                </a:pPr>
              </a:p>
            </p:txBody>
          </p:sp>
          <p:sp>
            <p:nvSpPr>
              <p:cNvPr id="155" name="xx"/>
              <p:cNvSpPr txBox="1"/>
              <p:nvPr/>
            </p:nvSpPr>
            <p:spPr>
              <a:xfrm>
                <a:off x="-1" y="312983"/>
                <a:ext cx="1351708" cy="3485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4769" tIns="64769" rIns="64769" bIns="64769" numCol="1" anchor="ctr">
                <a:spAutoFit/>
              </a:bodyPr>
              <a:lstStyle>
                <a:lvl1pPr algn="ctr" defTabSz="755650">
                  <a:lnSpc>
                    <a:spcPct val="90000"/>
                  </a:lnSpc>
                  <a:spcBef>
                    <a:spcPts val="700"/>
                  </a:spcBef>
                  <a:defRPr sz="1700">
                    <a:solidFill>
                      <a:srgbClr val="FFFFFF"/>
                    </a:solidFill>
                  </a:defRPr>
                </a:lvl1pPr>
              </a:lstStyle>
              <a:p>
                <a:pPr/>
                <a:r>
                  <a:t>xx</a:t>
                </a:r>
              </a:p>
            </p:txBody>
          </p:sp>
        </p:grpSp>
      </p:grpSp>
      <p:grpSp>
        <p:nvGrpSpPr>
          <p:cNvPr id="162" name="Ryhmä 8"/>
          <p:cNvGrpSpPr/>
          <p:nvPr/>
        </p:nvGrpSpPr>
        <p:grpSpPr>
          <a:xfrm>
            <a:off x="4524461" y="2349000"/>
            <a:ext cx="1440001" cy="1080000"/>
            <a:chOff x="0" y="0"/>
            <a:chExt cx="1439999" cy="1079999"/>
          </a:xfrm>
        </p:grpSpPr>
        <p:sp>
          <p:nvSpPr>
            <p:cNvPr id="158" name="Suorakulmio: Pyöristetyt kulmat 9"/>
            <p:cNvSpPr/>
            <p:nvPr/>
          </p:nvSpPr>
          <p:spPr>
            <a:xfrm>
              <a:off x="0" y="0"/>
              <a:ext cx="1440000" cy="1080000"/>
            </a:xfrm>
            <a:prstGeom prst="roundRect">
              <a:avLst>
                <a:gd name="adj" fmla="val 16667"/>
              </a:avLst>
            </a:prstGeom>
            <a:solidFill>
              <a:srgbClr val="D7C3C6"/>
            </a:solidFill>
            <a:ln w="12700" cap="flat">
              <a:solidFill>
                <a:srgbClr val="FFFFFF"/>
              </a:solidFill>
              <a:prstDash val="solid"/>
              <a:miter lim="800000"/>
            </a:ln>
            <a:effectLst/>
          </p:spPr>
          <p:txBody>
            <a:bodyPr wrap="square" lIns="45719" tIns="45719" rIns="45719" bIns="45719" numCol="1" anchor="t">
              <a:noAutofit/>
            </a:bodyPr>
            <a:lstStyle/>
            <a:p>
              <a:pPr/>
            </a:p>
          </p:txBody>
        </p:sp>
        <p:grpSp>
          <p:nvGrpSpPr>
            <p:cNvPr id="161" name="Suorakulmio: Pyöristetyt kulmat 12"/>
            <p:cNvGrpSpPr/>
            <p:nvPr/>
          </p:nvGrpSpPr>
          <p:grpSpPr>
            <a:xfrm>
              <a:off x="45691" y="52721"/>
              <a:ext cx="1348617" cy="974558"/>
              <a:chOff x="0" y="0"/>
              <a:chExt cx="1348616" cy="974556"/>
            </a:xfrm>
          </p:grpSpPr>
          <p:sp>
            <p:nvSpPr>
              <p:cNvPr id="159" name="Suorakulmio"/>
              <p:cNvSpPr/>
              <p:nvPr/>
            </p:nvSpPr>
            <p:spPr>
              <a:xfrm>
                <a:off x="-1" y="0"/>
                <a:ext cx="1348618" cy="974557"/>
              </a:xfrm>
              <a:prstGeom prst="rect">
                <a:avLst/>
              </a:prstGeom>
              <a:solidFill>
                <a:srgbClr val="D7C3C6"/>
              </a:solidFill>
              <a:ln w="12700" cap="flat">
                <a:noFill/>
                <a:miter lim="400000"/>
              </a:ln>
              <a:effectLst/>
            </p:spPr>
            <p:txBody>
              <a:bodyPr wrap="square" lIns="45719" tIns="45719" rIns="45719" bIns="45719" numCol="1" anchor="ctr">
                <a:noAutofit/>
              </a:bodyPr>
              <a:lstStyle/>
              <a:p>
                <a:pPr algn="ctr" defTabSz="800100">
                  <a:lnSpc>
                    <a:spcPct val="90000"/>
                  </a:lnSpc>
                  <a:spcBef>
                    <a:spcPts val="700"/>
                  </a:spcBef>
                  <a:defRPr>
                    <a:solidFill>
                      <a:srgbClr val="FFFFFF"/>
                    </a:solidFill>
                  </a:defRPr>
                </a:pPr>
              </a:p>
            </p:txBody>
          </p:sp>
          <p:sp>
            <p:nvSpPr>
              <p:cNvPr id="160" name="xx"/>
              <p:cNvSpPr txBox="1"/>
              <p:nvPr/>
            </p:nvSpPr>
            <p:spPr>
              <a:xfrm>
                <a:off x="-1" y="297874"/>
                <a:ext cx="1348618" cy="37880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8580" tIns="68580" rIns="68580" bIns="68580" numCol="1" anchor="ctr">
                <a:spAutoFit/>
              </a:bodyPr>
              <a:lstStyle>
                <a:lvl1pPr algn="ctr" defTabSz="800100">
                  <a:lnSpc>
                    <a:spcPct val="90000"/>
                  </a:lnSpc>
                  <a:spcBef>
                    <a:spcPts val="700"/>
                  </a:spcBef>
                  <a:defRPr>
                    <a:solidFill>
                      <a:srgbClr val="FFFFFF"/>
                    </a:solidFill>
                  </a:defRPr>
                </a:lvl1pPr>
              </a:lstStyle>
              <a:p>
                <a:pPr/>
                <a:r>
                  <a:t>xx</a:t>
                </a:r>
              </a:p>
            </p:txBody>
          </p:sp>
        </p:grpSp>
      </p:grpSp>
      <p:pic>
        <p:nvPicPr>
          <p:cNvPr id="163" name="Kuva 20" descr="Kuva 20"/>
          <p:cNvPicPr>
            <a:picLocks noChangeAspect="1"/>
          </p:cNvPicPr>
          <p:nvPr/>
        </p:nvPicPr>
        <p:blipFill>
          <a:blip r:embed="rId2">
            <a:extLst/>
          </a:blip>
          <a:stretch>
            <a:fillRect/>
          </a:stretch>
        </p:blipFill>
        <p:spPr>
          <a:xfrm>
            <a:off x="6655259" y="2349000"/>
            <a:ext cx="2013786" cy="2013786"/>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Otsikko 1"/>
          <p:cNvSpPr txBox="1"/>
          <p:nvPr/>
        </p:nvSpPr>
        <p:spPr>
          <a:xfrm>
            <a:off x="3657768" y="341111"/>
            <a:ext cx="4876464" cy="92333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a:defRPr b="1" cap="all" spc="700" sz="3200">
                <a:latin typeface="Gill Sans Nova"/>
                <a:ea typeface="Gill Sans Nova"/>
                <a:cs typeface="Gill Sans Nova"/>
                <a:sym typeface="Gill Sans Nova"/>
              </a:defRPr>
            </a:lvl1pPr>
          </a:lstStyle>
          <a:p>
            <a:pPr/>
            <a:r>
              <a:t>Kilpailijat</a:t>
            </a:r>
          </a:p>
        </p:txBody>
      </p:sp>
      <p:sp>
        <p:nvSpPr>
          <p:cNvPr id="166" name="Tekstiruutu 10"/>
          <p:cNvSpPr txBox="1"/>
          <p:nvPr/>
        </p:nvSpPr>
        <p:spPr>
          <a:xfrm>
            <a:off x="134519" y="280791"/>
            <a:ext cx="3274330" cy="131659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defRPr sz="1600"/>
            </a:pPr>
            <a:r>
              <a:t>Kerro miksi teidän tuote tai palvelu on parempi kuin kilpailijoiden.</a:t>
            </a:r>
          </a:p>
          <a:p>
            <a:pPr marL="285750" indent="-285750">
              <a:buSzPct val="100000"/>
              <a:buFont typeface="Arial"/>
              <a:buChar char="•"/>
              <a:defRPr sz="1600"/>
            </a:pPr>
          </a:p>
          <a:p>
            <a:pPr marL="285750" indent="-285750">
              <a:buSzPct val="100000"/>
              <a:buFont typeface="Arial"/>
              <a:buChar char="•"/>
              <a:defRPr sz="1600"/>
            </a:pPr>
            <a:r>
              <a:t>Voit esimerkiksi käyttää alla olevaa kilpailuetutaulua.</a:t>
            </a:r>
          </a:p>
        </p:txBody>
      </p:sp>
      <p:graphicFrame>
        <p:nvGraphicFramePr>
          <p:cNvPr id="167" name="Taulukko 11"/>
          <p:cNvGraphicFramePr/>
          <p:nvPr/>
        </p:nvGraphicFramePr>
        <p:xfrm>
          <a:off x="1587724" y="2194560"/>
          <a:ext cx="9016552" cy="3505485"/>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2537930"/>
                <a:gridCol w="1605064"/>
                <a:gridCol w="1509925"/>
                <a:gridCol w="1665900"/>
                <a:gridCol w="1697732"/>
              </a:tblGrid>
              <a:tr h="783141">
                <a:tc>
                  <a:txBody>
                    <a:bodyPr/>
                    <a:lstStyle/>
                    <a:p>
                      <a:pPr algn="l">
                        <a:defRPr sz="1800">
                          <a:latin typeface="Gill Sans Nova"/>
                          <a:ea typeface="Gill Sans Nova"/>
                          <a:cs typeface="Gill Sans Nova"/>
                          <a:sym typeface="Gill Sans Nova"/>
                        </a:defRPr>
                      </a:pPr>
                    </a:p>
                  </a:txBody>
                  <a:tcPr marL="45720" marR="45720" marT="45720" marB="45720" anchor="t" anchorCtr="0" horzOverflow="overflow">
                    <a:solidFill>
                      <a:srgbClr val="D1B9BC"/>
                    </a:solidFill>
                  </a:tcPr>
                </a:tc>
                <a:tc>
                  <a:txBody>
                    <a:bodyPr/>
                    <a:lstStyle/>
                    <a:p>
                      <a:pPr algn="ctr">
                        <a:defRPr b="0" sz="1800">
                          <a:solidFill>
                            <a:srgbClr val="000000"/>
                          </a:solidFill>
                        </a:defRPr>
                      </a:pPr>
                      <a:r>
                        <a:rPr b="1">
                          <a:solidFill>
                            <a:srgbClr val="FFFFFF"/>
                          </a:solidFill>
                        </a:rPr>
                        <a:t>Meidän yritys</a:t>
                      </a:r>
                    </a:p>
                  </a:txBody>
                  <a:tcPr marL="45720" marR="45720" marT="45720" marB="45720" anchor="t" anchorCtr="0" horzOverflow="overflow">
                    <a:solidFill>
                      <a:srgbClr val="D1B9BC"/>
                    </a:solidFill>
                  </a:tcPr>
                </a:tc>
                <a:tc>
                  <a:txBody>
                    <a:bodyPr/>
                    <a:lstStyle/>
                    <a:p>
                      <a:pPr algn="ctr">
                        <a:defRPr b="0" sz="1800">
                          <a:solidFill>
                            <a:srgbClr val="000000"/>
                          </a:solidFill>
                        </a:defRPr>
                      </a:pPr>
                      <a:r>
                        <a:rPr b="1">
                          <a:solidFill>
                            <a:srgbClr val="FFFFFF"/>
                          </a:solidFill>
                        </a:rPr>
                        <a:t>Kilpailija 1</a:t>
                      </a:r>
                    </a:p>
                  </a:txBody>
                  <a:tcPr marL="45720" marR="45720" marT="45720" marB="45720" anchor="t" anchorCtr="0" horzOverflow="overflow">
                    <a:solidFill>
                      <a:srgbClr val="D1B9BC"/>
                    </a:solidFill>
                  </a:tcPr>
                </a:tc>
                <a:tc>
                  <a:txBody>
                    <a:bodyPr/>
                    <a:lstStyle/>
                    <a:p>
                      <a:pPr algn="ctr">
                        <a:defRPr b="0" sz="1800">
                          <a:solidFill>
                            <a:srgbClr val="000000"/>
                          </a:solidFill>
                        </a:defRPr>
                      </a:pPr>
                      <a:r>
                        <a:rPr b="1">
                          <a:solidFill>
                            <a:srgbClr val="FFFFFF"/>
                          </a:solidFill>
                        </a:rPr>
                        <a:t>Kilpailija 2</a:t>
                      </a:r>
                    </a:p>
                  </a:txBody>
                  <a:tcPr marL="45720" marR="45720" marT="45720" marB="45720" anchor="t" anchorCtr="0" horzOverflow="overflow">
                    <a:solidFill>
                      <a:srgbClr val="D1B9BC"/>
                    </a:solidFill>
                  </a:tcPr>
                </a:tc>
                <a:tc>
                  <a:txBody>
                    <a:bodyPr/>
                    <a:lstStyle/>
                    <a:p>
                      <a:pPr algn="ctr">
                        <a:defRPr b="0" sz="1800">
                          <a:solidFill>
                            <a:srgbClr val="000000"/>
                          </a:solidFill>
                        </a:defRPr>
                      </a:pPr>
                      <a:r>
                        <a:rPr b="1">
                          <a:solidFill>
                            <a:srgbClr val="FFFFFF"/>
                          </a:solidFill>
                        </a:rPr>
                        <a:t>Kilpailija 3</a:t>
                      </a:r>
                    </a:p>
                  </a:txBody>
                  <a:tcPr marL="45720" marR="45720" marT="45720" marB="45720" anchor="t" anchorCtr="0" horzOverflow="overflow">
                    <a:solidFill>
                      <a:srgbClr val="D1B9BC"/>
                    </a:solidFill>
                  </a:tcPr>
                </a:tc>
              </a:tr>
              <a:tr h="453724">
                <a:tc>
                  <a:txBody>
                    <a:bodyPr/>
                    <a:lstStyle/>
                    <a:p>
                      <a:pPr algn="l">
                        <a:defRPr sz="1800"/>
                      </a:pPr>
                      <a:r>
                        <a:t>Ominaisuus/etu/hyöty  1</a:t>
                      </a:r>
                    </a:p>
                  </a:txBody>
                  <a:tcPr marL="45720" marR="45720" marT="45720" marB="45720" anchor="t" anchorCtr="0" horzOverflow="overflow">
                    <a:solidFill>
                      <a:srgbClr val="E9DFE1"/>
                    </a:solidFill>
                  </a:tcPr>
                </a:tc>
                <a:tc>
                  <a:txBody>
                    <a:bodyPr/>
                    <a:lstStyle/>
                    <a:p>
                      <a:pPr algn="ctr">
                        <a:defRPr sz="1800"/>
                      </a:pPr>
                      <a:r>
                        <a:t>x</a:t>
                      </a:r>
                    </a:p>
                  </a:txBody>
                  <a:tcPr marL="45720" marR="45720" marT="45720" marB="45720" anchor="t" anchorCtr="0" horzOverflow="overflow">
                    <a:solidFill>
                      <a:srgbClr val="E9DFE1"/>
                    </a:solidFill>
                  </a:tcPr>
                </a:tc>
                <a:tc>
                  <a:txBody>
                    <a:bodyPr/>
                    <a:lstStyle/>
                    <a:p>
                      <a:pPr algn="ctr">
                        <a:defRPr sz="1800"/>
                      </a:pPr>
                      <a:r>
                        <a:t>x</a:t>
                      </a:r>
                    </a:p>
                  </a:txBody>
                  <a:tcPr marL="45720" marR="45720" marT="45720" marB="45720" anchor="t" anchorCtr="0" horzOverflow="overflow">
                    <a:solidFill>
                      <a:srgbClr val="E9DFE1"/>
                    </a:solidFill>
                  </a:tcPr>
                </a:tc>
                <a:tc>
                  <a:txBody>
                    <a:bodyPr/>
                    <a:lstStyle/>
                    <a:p>
                      <a:pPr algn="ctr">
                        <a:defRPr sz="1800"/>
                      </a:pPr>
                      <a:r>
                        <a:t>x</a:t>
                      </a:r>
                    </a:p>
                  </a:txBody>
                  <a:tcPr marL="45720" marR="45720" marT="45720" marB="45720" anchor="t" anchorCtr="0" horzOverflow="overflow">
                    <a:solidFill>
                      <a:srgbClr val="E9DFE1"/>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9DFE1"/>
                    </a:solidFill>
                  </a:tcPr>
                </a:tc>
              </a:tr>
              <a:tr h="453724">
                <a:tc>
                  <a:txBody>
                    <a:bodyPr/>
                    <a:lstStyle/>
                    <a:p>
                      <a:pPr algn="l">
                        <a:defRPr sz="1800"/>
                      </a:pPr>
                      <a:r>
                        <a:t>Ominaisuus/etu/hyöty  2</a:t>
                      </a: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r>
              <a:tr h="453724">
                <a:tc>
                  <a:txBody>
                    <a:bodyPr/>
                    <a:lstStyle/>
                    <a:p>
                      <a:pPr algn="l">
                        <a:defRPr sz="1800"/>
                      </a:pPr>
                      <a:r>
                        <a:t>Ominaisuus/etu/hyöty 3</a:t>
                      </a:r>
                    </a:p>
                  </a:txBody>
                  <a:tcPr marL="45720" marR="45720" marT="45720" marB="45720" anchor="t" anchorCtr="0" horzOverflow="overflow">
                    <a:solidFill>
                      <a:srgbClr val="E9DFE1"/>
                    </a:solidFill>
                  </a:tcPr>
                </a:tc>
                <a:tc>
                  <a:txBody>
                    <a:bodyPr/>
                    <a:lstStyle/>
                    <a:p>
                      <a:pPr algn="ctr">
                        <a:defRPr sz="1800"/>
                      </a:pPr>
                      <a:r>
                        <a:t>x</a:t>
                      </a:r>
                    </a:p>
                  </a:txBody>
                  <a:tcPr marL="45720" marR="45720" marT="45720" marB="45720" anchor="t" anchorCtr="0" horzOverflow="overflow">
                    <a:solidFill>
                      <a:srgbClr val="E9DFE1"/>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9DFE1"/>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9DFE1"/>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9DFE1"/>
                    </a:solidFill>
                  </a:tcPr>
                </a:tc>
              </a:tr>
              <a:tr h="453724">
                <a:tc>
                  <a:txBody>
                    <a:bodyPr/>
                    <a:lstStyle/>
                    <a:p>
                      <a:pPr algn="l">
                        <a:defRPr sz="1800"/>
                      </a:pPr>
                      <a:r>
                        <a:t>Ominaisuus/etu/hyöty 4</a:t>
                      </a: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4D8DA"/>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4D8DA"/>
                    </a:solidFill>
                  </a:tcPr>
                </a:tc>
              </a:tr>
              <a:tr h="453724">
                <a:tc>
                  <a:txBody>
                    <a:bodyPr/>
                    <a:lstStyle/>
                    <a:p>
                      <a:pPr algn="l">
                        <a:defRPr sz="1800"/>
                      </a:pPr>
                      <a:r>
                        <a:t>Ominaisuus/etu/hyöty 5</a:t>
                      </a:r>
                    </a:p>
                  </a:txBody>
                  <a:tcPr marL="45720" marR="45720" marT="45720" marB="45720" anchor="t" anchorCtr="0" horzOverflow="overflow">
                    <a:solidFill>
                      <a:srgbClr val="E9DFE1"/>
                    </a:solidFill>
                  </a:tcPr>
                </a:tc>
                <a:tc>
                  <a:txBody>
                    <a:bodyPr/>
                    <a:lstStyle/>
                    <a:p>
                      <a:pPr algn="ctr">
                        <a:defRPr sz="1800"/>
                      </a:pPr>
                      <a:r>
                        <a:t>x</a:t>
                      </a:r>
                    </a:p>
                  </a:txBody>
                  <a:tcPr marL="45720" marR="45720" marT="45720" marB="45720" anchor="t" anchorCtr="0" horzOverflow="overflow">
                    <a:solidFill>
                      <a:srgbClr val="E9DFE1"/>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9DFE1"/>
                    </a:solidFill>
                  </a:tcPr>
                </a:tc>
                <a:tc>
                  <a:txBody>
                    <a:bodyPr/>
                    <a:lstStyle/>
                    <a:p>
                      <a:pPr algn="ctr">
                        <a:defRPr sz="1800"/>
                      </a:pPr>
                      <a:r>
                        <a:t>x</a:t>
                      </a:r>
                    </a:p>
                  </a:txBody>
                  <a:tcPr marL="45720" marR="45720" marT="45720" marB="45720" anchor="t" anchorCtr="0" horzOverflow="overflow">
                    <a:solidFill>
                      <a:srgbClr val="E9DFE1"/>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9DFE1"/>
                    </a:solidFill>
                  </a:tcPr>
                </a:tc>
              </a:tr>
              <a:tr h="453724">
                <a:tc>
                  <a:txBody>
                    <a:bodyPr/>
                    <a:lstStyle/>
                    <a:p>
                      <a:pPr algn="l">
                        <a:defRPr sz="1800"/>
                      </a:pPr>
                      <a:r>
                        <a:t>Ominaisuus/etu/hyöty 6</a:t>
                      </a: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c>
                  <a:txBody>
                    <a:bodyPr/>
                    <a:lstStyle/>
                    <a:p>
                      <a:pPr algn="ctr">
                        <a:defRPr sz="1800">
                          <a:latin typeface="Gill Sans Nova"/>
                          <a:ea typeface="Gill Sans Nova"/>
                          <a:cs typeface="Gill Sans Nova"/>
                          <a:sym typeface="Gill Sans Nova"/>
                        </a:defRPr>
                      </a:pPr>
                    </a:p>
                  </a:txBody>
                  <a:tcPr marL="45720" marR="45720" marT="45720" marB="45720" anchor="t" anchorCtr="0" horzOverflow="overflow">
                    <a:solidFill>
                      <a:srgbClr val="E4D8DA"/>
                    </a:solidFill>
                  </a:tcPr>
                </a:tc>
                <a:tc>
                  <a:txBody>
                    <a:bodyPr/>
                    <a:lstStyle/>
                    <a:p>
                      <a:pPr algn="ctr">
                        <a:defRPr sz="1800"/>
                      </a:pPr>
                      <a:r>
                        <a:t>x</a:t>
                      </a:r>
                    </a:p>
                  </a:txBody>
                  <a:tcPr marL="45720" marR="45720" marT="45720" marB="45720" anchor="t" anchorCtr="0" horzOverflow="overflow">
                    <a:solidFill>
                      <a:srgbClr val="E4D8DA"/>
                    </a:solidFill>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teema">
  <a:themeElements>
    <a:clrScheme name="Office-te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teema">
      <a:majorFont>
        <a:latin typeface="Helvetica"/>
        <a:ea typeface="Helvetica"/>
        <a:cs typeface="Helvetica"/>
      </a:majorFont>
      <a:minorFont>
        <a:latin typeface="Calibri"/>
        <a:ea typeface="Calibri"/>
        <a:cs typeface="Calibri"/>
      </a:minorFont>
    </a:fontScheme>
    <a:fmtScheme name="Office-te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teema">
  <a:themeElements>
    <a:clrScheme name="Office-te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teema">
      <a:majorFont>
        <a:latin typeface="Helvetica"/>
        <a:ea typeface="Helvetica"/>
        <a:cs typeface="Helvetica"/>
      </a:majorFont>
      <a:minorFont>
        <a:latin typeface="Calibri"/>
        <a:ea typeface="Calibri"/>
        <a:cs typeface="Calibri"/>
      </a:minorFont>
    </a:fontScheme>
    <a:fmtScheme name="Office-te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